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293126a2b1e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293126a2b1e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293126a2b1e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293126a2b1e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293126a2b1e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293126a2b1e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1ed5c6c816f_1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1ed5c6c816f_1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1ed5c6c816f_1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1ed5c6c816f_1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1ed5c6c816f_1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1ed5c6c816f_1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28470d7132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28470d7132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28470d7132f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28470d7132f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293126a2b1e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293126a2b1e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293126a2b1e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293126a2b1e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293126a2b1e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293126a2b1e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293126a2b1e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293126a2b1e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1ed5c6c816f_1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1ed5c6c816f_1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293126a2b1e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293126a2b1e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mailto:ak24455n@pace.edu" TargetMode="External"/><Relationship Id="rId4" Type="http://schemas.openxmlformats.org/officeDocument/2006/relationships/hyperlink" Target="https://github.com/AjayKasu1" TargetMode="External"/><Relationship Id="rId5"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hyperlink" Target="https://arxiv.org/abs/2005.04410v1"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hyperlink" Target="https://ieeexplore.ieee.org/document/10037286" TargetMode="Externa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hyperlink" Target="https://arxiv.org/abs/2005.04410" TargetMode="Externa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s://ieeexplore.ieee.org/document/9464699" TargetMode="Externa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GB"/>
              <a:t>AI-Powered Image De-Aging: A Technical Exploration</a:t>
            </a:r>
            <a:endParaRPr/>
          </a:p>
        </p:txBody>
      </p:sp>
      <p:sp>
        <p:nvSpPr>
          <p:cNvPr id="55" name="Google Shape;55;p13"/>
          <p:cNvSpPr txBox="1"/>
          <p:nvPr>
            <p:ph idx="1" type="subTitle"/>
          </p:nvPr>
        </p:nvSpPr>
        <p:spPr>
          <a:xfrm>
            <a:off x="311700" y="2834125"/>
            <a:ext cx="8520600" cy="1461600"/>
          </a:xfrm>
          <a:prstGeom prst="rect">
            <a:avLst/>
          </a:prstGeom>
        </p:spPr>
        <p:txBody>
          <a:bodyPr anchorCtr="0" anchor="t" bIns="91425" lIns="91425" spcFirstLastPara="1" rIns="91425" wrap="square" tIns="91425">
            <a:noAutofit/>
          </a:bodyPr>
          <a:lstStyle/>
          <a:p>
            <a:pPr indent="0" lvl="0" marL="6400800" rtl="0" algn="ctr">
              <a:lnSpc>
                <a:spcPct val="90000"/>
              </a:lnSpc>
              <a:spcBef>
                <a:spcPts val="0"/>
              </a:spcBef>
              <a:spcAft>
                <a:spcPts val="0"/>
              </a:spcAft>
              <a:buSzPts val="275"/>
              <a:buNone/>
            </a:pPr>
            <a:r>
              <a:rPr lang="en-GB" sz="1200">
                <a:solidFill>
                  <a:schemeClr val="dk1"/>
                </a:solidFill>
                <a:latin typeface="Times New Roman"/>
                <a:ea typeface="Times New Roman"/>
                <a:cs typeface="Times New Roman"/>
                <a:sym typeface="Times New Roman"/>
              </a:rPr>
              <a:t>AJAY KASU</a:t>
            </a:r>
            <a:endParaRPr sz="1200">
              <a:solidFill>
                <a:schemeClr val="dk1"/>
              </a:solidFill>
              <a:latin typeface="Times New Roman"/>
              <a:ea typeface="Times New Roman"/>
              <a:cs typeface="Times New Roman"/>
              <a:sym typeface="Times New Roman"/>
            </a:endParaRPr>
          </a:p>
          <a:p>
            <a:pPr indent="0" lvl="0" marL="6400800" rtl="0" algn="ctr">
              <a:lnSpc>
                <a:spcPct val="90000"/>
              </a:lnSpc>
              <a:spcBef>
                <a:spcPts val="0"/>
              </a:spcBef>
              <a:spcAft>
                <a:spcPts val="0"/>
              </a:spcAft>
              <a:buSzPts val="275"/>
              <a:buNone/>
            </a:pPr>
            <a:r>
              <a:rPr lang="en-GB" sz="1200">
                <a:solidFill>
                  <a:schemeClr val="dk1"/>
                </a:solidFill>
                <a:latin typeface="Times New Roman"/>
                <a:ea typeface="Times New Roman"/>
                <a:cs typeface="Times New Roman"/>
                <a:sym typeface="Times New Roman"/>
              </a:rPr>
              <a:t>U01842639</a:t>
            </a:r>
            <a:endParaRPr sz="1200">
              <a:solidFill>
                <a:schemeClr val="dk1"/>
              </a:solidFill>
              <a:latin typeface="Times New Roman"/>
              <a:ea typeface="Times New Roman"/>
              <a:cs typeface="Times New Roman"/>
              <a:sym typeface="Times New Roman"/>
            </a:endParaRPr>
          </a:p>
          <a:p>
            <a:pPr indent="0" lvl="0" marL="6400800" rtl="0" algn="ctr">
              <a:lnSpc>
                <a:spcPct val="90000"/>
              </a:lnSpc>
              <a:spcBef>
                <a:spcPts val="0"/>
              </a:spcBef>
              <a:spcAft>
                <a:spcPts val="0"/>
              </a:spcAft>
              <a:buSzPts val="275"/>
              <a:buNone/>
            </a:pPr>
            <a:r>
              <a:rPr lang="en-GB" sz="1200">
                <a:solidFill>
                  <a:schemeClr val="dk1"/>
                </a:solidFill>
                <a:latin typeface="Times New Roman"/>
                <a:ea typeface="Times New Roman"/>
                <a:cs typeface="Times New Roman"/>
                <a:sym typeface="Times New Roman"/>
              </a:rPr>
              <a:t>Course : CS-668</a:t>
            </a:r>
            <a:endParaRPr sz="1200">
              <a:solidFill>
                <a:schemeClr val="dk1"/>
              </a:solidFill>
              <a:latin typeface="Times New Roman"/>
              <a:ea typeface="Times New Roman"/>
              <a:cs typeface="Times New Roman"/>
              <a:sym typeface="Times New Roman"/>
            </a:endParaRPr>
          </a:p>
          <a:p>
            <a:pPr indent="0" lvl="0" marL="6400800" rtl="0" algn="ctr">
              <a:lnSpc>
                <a:spcPct val="90000"/>
              </a:lnSpc>
              <a:spcBef>
                <a:spcPts val="0"/>
              </a:spcBef>
              <a:spcAft>
                <a:spcPts val="0"/>
              </a:spcAft>
              <a:buSzPts val="275"/>
              <a:buNone/>
            </a:pPr>
            <a:r>
              <a:rPr lang="en-GB" sz="1200">
                <a:solidFill>
                  <a:schemeClr val="dk1"/>
                </a:solidFill>
                <a:latin typeface="Times New Roman"/>
                <a:ea typeface="Times New Roman"/>
                <a:cs typeface="Times New Roman"/>
                <a:sym typeface="Times New Roman"/>
              </a:rPr>
              <a:t>PACE university</a:t>
            </a:r>
            <a:endParaRPr sz="1200">
              <a:solidFill>
                <a:schemeClr val="dk1"/>
              </a:solidFill>
              <a:latin typeface="Times New Roman"/>
              <a:ea typeface="Times New Roman"/>
              <a:cs typeface="Times New Roman"/>
              <a:sym typeface="Times New Roman"/>
            </a:endParaRPr>
          </a:p>
          <a:p>
            <a:pPr indent="0" lvl="0" marL="6400800" rtl="0" algn="ctr">
              <a:lnSpc>
                <a:spcPct val="90000"/>
              </a:lnSpc>
              <a:spcBef>
                <a:spcPts val="0"/>
              </a:spcBef>
              <a:spcAft>
                <a:spcPts val="0"/>
              </a:spcAft>
              <a:buSzPts val="275"/>
              <a:buNone/>
            </a:pPr>
            <a:r>
              <a:rPr lang="en-GB" sz="1200" u="sng">
                <a:solidFill>
                  <a:schemeClr val="dk1"/>
                </a:solidFill>
                <a:latin typeface="Times New Roman"/>
                <a:ea typeface="Times New Roman"/>
                <a:cs typeface="Times New Roman"/>
                <a:sym typeface="Times New Roman"/>
                <a:hlinkClick r:id="rId3">
                  <a:extLst>
                    <a:ext uri="{A12FA001-AC4F-418D-AE19-62706E023703}">
                      <ahyp:hlinkClr val="tx"/>
                    </a:ext>
                  </a:extLst>
                </a:hlinkClick>
              </a:rPr>
              <a:t>ak24455n@pace.edu</a:t>
            </a:r>
            <a:endParaRPr sz="1200">
              <a:solidFill>
                <a:schemeClr val="dk1"/>
              </a:solidFill>
              <a:latin typeface="Times New Roman"/>
              <a:ea typeface="Times New Roman"/>
              <a:cs typeface="Times New Roman"/>
              <a:sym typeface="Times New Roman"/>
            </a:endParaRPr>
          </a:p>
          <a:p>
            <a:pPr indent="0" lvl="0" marL="6400800" rtl="0" algn="ctr">
              <a:lnSpc>
                <a:spcPct val="90000"/>
              </a:lnSpc>
              <a:spcBef>
                <a:spcPts val="0"/>
              </a:spcBef>
              <a:spcAft>
                <a:spcPts val="0"/>
              </a:spcAft>
              <a:buSzPts val="275"/>
              <a:buNone/>
            </a:pPr>
            <a:r>
              <a:rPr lang="en-GB" sz="1200" u="sng">
                <a:solidFill>
                  <a:schemeClr val="dk1"/>
                </a:solidFill>
                <a:latin typeface="Times New Roman"/>
                <a:ea typeface="Times New Roman"/>
                <a:cs typeface="Times New Roman"/>
                <a:sym typeface="Times New Roman"/>
                <a:hlinkClick r:id="rId4">
                  <a:extLst>
                    <a:ext uri="{A12FA001-AC4F-418D-AE19-62706E023703}">
                      <ahyp:hlinkClr val="tx"/>
                    </a:ext>
                  </a:extLst>
                </a:hlinkClick>
              </a:rPr>
              <a:t>https://github.com/AjayKasu1</a:t>
            </a:r>
            <a:endParaRPr sz="1200">
              <a:solidFill>
                <a:schemeClr val="dk1"/>
              </a:solidFill>
              <a:latin typeface="Times New Roman"/>
              <a:ea typeface="Times New Roman"/>
              <a:cs typeface="Times New Roman"/>
              <a:sym typeface="Times New Roman"/>
            </a:endParaRPr>
          </a:p>
        </p:txBody>
      </p:sp>
      <p:pic>
        <p:nvPicPr>
          <p:cNvPr id="56" name="Google Shape;56;p13"/>
          <p:cNvPicPr preferRelativeResize="0"/>
          <p:nvPr/>
        </p:nvPicPr>
        <p:blipFill>
          <a:blip r:embed="rId5">
            <a:alphaModFix/>
          </a:blip>
          <a:stretch>
            <a:fillRect/>
          </a:stretch>
        </p:blipFill>
        <p:spPr>
          <a:xfrm>
            <a:off x="162375" y="201748"/>
            <a:ext cx="1148477" cy="5428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2"/>
          <p:cNvSpPr txBox="1"/>
          <p:nvPr>
            <p:ph idx="1" type="body"/>
          </p:nvPr>
        </p:nvSpPr>
        <p:spPr>
          <a:xfrm>
            <a:off x="215125" y="66675"/>
            <a:ext cx="8617200" cy="4502100"/>
          </a:xfrm>
          <a:prstGeom prst="rect">
            <a:avLst/>
          </a:prstGeom>
        </p:spPr>
        <p:txBody>
          <a:bodyPr anchorCtr="0" anchor="t" bIns="91425" lIns="91425" spcFirstLastPara="1" rIns="91425" wrap="square" tIns="91425">
            <a:noAutofit/>
          </a:bodyPr>
          <a:lstStyle/>
          <a:p>
            <a:pPr indent="-335597" lvl="0" marL="457200" rtl="0" algn="l">
              <a:lnSpc>
                <a:spcPct val="75000"/>
              </a:lnSpc>
              <a:spcBef>
                <a:spcPts val="0"/>
              </a:spcBef>
              <a:spcAft>
                <a:spcPts val="0"/>
              </a:spcAft>
              <a:buClr>
                <a:schemeClr val="dk1"/>
              </a:buClr>
              <a:buSzPts val="1685"/>
              <a:buFont typeface="Times New Roman"/>
              <a:buChar char="❖"/>
            </a:pPr>
            <a:r>
              <a:rPr lang="en-GB" sz="1685">
                <a:solidFill>
                  <a:schemeClr val="dk1"/>
                </a:solidFill>
                <a:latin typeface="Times New Roman"/>
                <a:ea typeface="Times New Roman"/>
                <a:cs typeface="Times New Roman"/>
                <a:sym typeface="Times New Roman"/>
              </a:rPr>
              <a:t>Methodology:</a:t>
            </a:r>
            <a:endParaRPr sz="1685">
              <a:solidFill>
                <a:schemeClr val="dk1"/>
              </a:solidFill>
              <a:latin typeface="Times New Roman"/>
              <a:ea typeface="Times New Roman"/>
              <a:cs typeface="Times New Roman"/>
              <a:sym typeface="Times New Roman"/>
            </a:endParaRPr>
          </a:p>
          <a:p>
            <a:pPr indent="0" lvl="0" marL="457200" rtl="0" algn="l">
              <a:lnSpc>
                <a:spcPct val="75000"/>
              </a:lnSpc>
              <a:spcBef>
                <a:spcPts val="1200"/>
              </a:spcBef>
              <a:spcAft>
                <a:spcPts val="0"/>
              </a:spcAft>
              <a:buNone/>
            </a:pPr>
            <a:r>
              <a:t/>
            </a:r>
            <a:endParaRPr sz="1285">
              <a:solidFill>
                <a:schemeClr val="dk1"/>
              </a:solidFill>
              <a:latin typeface="Times New Roman"/>
              <a:ea typeface="Times New Roman"/>
              <a:cs typeface="Times New Roman"/>
              <a:sym typeface="Times New Roman"/>
            </a:endParaRPr>
          </a:p>
          <a:p>
            <a:pPr indent="-310197" lvl="1" marL="914400" rtl="0" algn="l">
              <a:lnSpc>
                <a:spcPct val="75000"/>
              </a:lnSpc>
              <a:spcBef>
                <a:spcPts val="1200"/>
              </a:spcBef>
              <a:spcAft>
                <a:spcPts val="0"/>
              </a:spcAft>
              <a:buClr>
                <a:schemeClr val="dk1"/>
              </a:buClr>
              <a:buSzPts val="1285"/>
              <a:buFont typeface="Times New Roman"/>
              <a:buChar char="➢"/>
            </a:pPr>
            <a:r>
              <a:rPr lang="en-GB" sz="1285">
                <a:solidFill>
                  <a:schemeClr val="dk1"/>
                </a:solidFill>
                <a:latin typeface="Times New Roman"/>
                <a:ea typeface="Times New Roman"/>
                <a:cs typeface="Times New Roman"/>
                <a:sym typeface="Times New Roman"/>
              </a:rPr>
              <a:t>Data Preprocessing:</a:t>
            </a:r>
            <a:endParaRPr sz="1285">
              <a:solidFill>
                <a:schemeClr val="dk1"/>
              </a:solidFill>
              <a:latin typeface="Times New Roman"/>
              <a:ea typeface="Times New Roman"/>
              <a:cs typeface="Times New Roman"/>
              <a:sym typeface="Times New Roman"/>
            </a:endParaRPr>
          </a:p>
          <a:p>
            <a:pPr indent="-310197" lvl="2" marL="1371600" rtl="0" algn="l">
              <a:lnSpc>
                <a:spcPct val="75000"/>
              </a:lnSpc>
              <a:spcBef>
                <a:spcPts val="0"/>
              </a:spcBef>
              <a:spcAft>
                <a:spcPts val="0"/>
              </a:spcAft>
              <a:buClr>
                <a:schemeClr val="dk1"/>
              </a:buClr>
              <a:buSzPts val="1285"/>
              <a:buFont typeface="Times New Roman"/>
              <a:buChar char="■"/>
            </a:pPr>
            <a:r>
              <a:rPr lang="en-GB" sz="1285">
                <a:solidFill>
                  <a:schemeClr val="dk1"/>
                </a:solidFill>
                <a:latin typeface="Times New Roman"/>
                <a:ea typeface="Times New Roman"/>
                <a:cs typeface="Times New Roman"/>
                <a:sym typeface="Times New Roman"/>
              </a:rPr>
              <a:t>Crop and align facial images for consistency.</a:t>
            </a:r>
            <a:endParaRPr sz="1285">
              <a:solidFill>
                <a:schemeClr val="dk1"/>
              </a:solidFill>
              <a:latin typeface="Times New Roman"/>
              <a:ea typeface="Times New Roman"/>
              <a:cs typeface="Times New Roman"/>
              <a:sym typeface="Times New Roman"/>
            </a:endParaRPr>
          </a:p>
          <a:p>
            <a:pPr indent="-310197" lvl="2" marL="1371600" rtl="0" algn="l">
              <a:lnSpc>
                <a:spcPct val="75000"/>
              </a:lnSpc>
              <a:spcBef>
                <a:spcPts val="0"/>
              </a:spcBef>
              <a:spcAft>
                <a:spcPts val="0"/>
              </a:spcAft>
              <a:buClr>
                <a:schemeClr val="dk1"/>
              </a:buClr>
              <a:buSzPts val="1285"/>
              <a:buFont typeface="Times New Roman"/>
              <a:buChar char="■"/>
            </a:pPr>
            <a:r>
              <a:rPr lang="en-GB" sz="1285">
                <a:solidFill>
                  <a:schemeClr val="dk1"/>
                </a:solidFill>
                <a:latin typeface="Times New Roman"/>
                <a:ea typeface="Times New Roman"/>
                <a:cs typeface="Times New Roman"/>
                <a:sym typeface="Times New Roman"/>
              </a:rPr>
              <a:t>Annotate facial landmarks for precise alignment during training.</a:t>
            </a:r>
            <a:endParaRPr sz="1285">
              <a:solidFill>
                <a:schemeClr val="dk1"/>
              </a:solidFill>
              <a:latin typeface="Times New Roman"/>
              <a:ea typeface="Times New Roman"/>
              <a:cs typeface="Times New Roman"/>
              <a:sym typeface="Times New Roman"/>
            </a:endParaRPr>
          </a:p>
          <a:p>
            <a:pPr indent="-310197" lvl="1" marL="914400" rtl="0" algn="l">
              <a:lnSpc>
                <a:spcPct val="75000"/>
              </a:lnSpc>
              <a:spcBef>
                <a:spcPts val="0"/>
              </a:spcBef>
              <a:spcAft>
                <a:spcPts val="0"/>
              </a:spcAft>
              <a:buClr>
                <a:schemeClr val="dk1"/>
              </a:buClr>
              <a:buSzPts val="1285"/>
              <a:buFont typeface="Times New Roman"/>
              <a:buChar char="➢"/>
            </a:pPr>
            <a:r>
              <a:rPr lang="en-GB" sz="1285">
                <a:solidFill>
                  <a:schemeClr val="dk1"/>
                </a:solidFill>
                <a:latin typeface="Times New Roman"/>
                <a:ea typeface="Times New Roman"/>
                <a:cs typeface="Times New Roman"/>
                <a:sym typeface="Times New Roman"/>
              </a:rPr>
              <a:t>Feature Extraction:</a:t>
            </a:r>
            <a:endParaRPr sz="1285">
              <a:solidFill>
                <a:schemeClr val="dk1"/>
              </a:solidFill>
              <a:latin typeface="Times New Roman"/>
              <a:ea typeface="Times New Roman"/>
              <a:cs typeface="Times New Roman"/>
              <a:sym typeface="Times New Roman"/>
            </a:endParaRPr>
          </a:p>
          <a:p>
            <a:pPr indent="-310197" lvl="2" marL="1371600" rtl="0" algn="l">
              <a:lnSpc>
                <a:spcPct val="75000"/>
              </a:lnSpc>
              <a:spcBef>
                <a:spcPts val="0"/>
              </a:spcBef>
              <a:spcAft>
                <a:spcPts val="0"/>
              </a:spcAft>
              <a:buClr>
                <a:schemeClr val="dk1"/>
              </a:buClr>
              <a:buSzPts val="1285"/>
              <a:buFont typeface="Times New Roman"/>
              <a:buChar char="■"/>
            </a:pPr>
            <a:r>
              <a:rPr lang="en-GB" sz="1285">
                <a:solidFill>
                  <a:schemeClr val="dk1"/>
                </a:solidFill>
                <a:latin typeface="Times New Roman"/>
                <a:ea typeface="Times New Roman"/>
                <a:cs typeface="Times New Roman"/>
                <a:sym typeface="Times New Roman"/>
              </a:rPr>
              <a:t>Utilize the ResNet50 architecture to extract high-level features from facial images.</a:t>
            </a:r>
            <a:endParaRPr sz="1285">
              <a:solidFill>
                <a:schemeClr val="dk1"/>
              </a:solidFill>
              <a:latin typeface="Times New Roman"/>
              <a:ea typeface="Times New Roman"/>
              <a:cs typeface="Times New Roman"/>
              <a:sym typeface="Times New Roman"/>
            </a:endParaRPr>
          </a:p>
          <a:p>
            <a:pPr indent="-310197" lvl="2" marL="1371600" rtl="0" algn="l">
              <a:lnSpc>
                <a:spcPct val="75000"/>
              </a:lnSpc>
              <a:spcBef>
                <a:spcPts val="0"/>
              </a:spcBef>
              <a:spcAft>
                <a:spcPts val="0"/>
              </a:spcAft>
              <a:buClr>
                <a:schemeClr val="dk1"/>
              </a:buClr>
              <a:buSzPts val="1285"/>
              <a:buFont typeface="Times New Roman"/>
              <a:buChar char="■"/>
            </a:pPr>
            <a:r>
              <a:rPr lang="en-GB" sz="1285">
                <a:solidFill>
                  <a:schemeClr val="dk1"/>
                </a:solidFill>
                <a:latin typeface="Times New Roman"/>
                <a:ea typeface="Times New Roman"/>
                <a:cs typeface="Times New Roman"/>
                <a:sym typeface="Times New Roman"/>
              </a:rPr>
              <a:t>Fine-tune the pre-trained model on the annotated dataset for improved age-related feature capture.</a:t>
            </a:r>
            <a:endParaRPr sz="1285">
              <a:solidFill>
                <a:schemeClr val="dk1"/>
              </a:solidFill>
              <a:latin typeface="Times New Roman"/>
              <a:ea typeface="Times New Roman"/>
              <a:cs typeface="Times New Roman"/>
              <a:sym typeface="Times New Roman"/>
            </a:endParaRPr>
          </a:p>
          <a:p>
            <a:pPr indent="-310197" lvl="1" marL="914400" rtl="0" algn="l">
              <a:lnSpc>
                <a:spcPct val="75000"/>
              </a:lnSpc>
              <a:spcBef>
                <a:spcPts val="0"/>
              </a:spcBef>
              <a:spcAft>
                <a:spcPts val="0"/>
              </a:spcAft>
              <a:buClr>
                <a:schemeClr val="dk1"/>
              </a:buClr>
              <a:buSzPts val="1285"/>
              <a:buFont typeface="Times New Roman"/>
              <a:buChar char="➢"/>
            </a:pPr>
            <a:r>
              <a:rPr lang="en-GB" sz="1285">
                <a:solidFill>
                  <a:schemeClr val="dk1"/>
                </a:solidFill>
                <a:latin typeface="Times New Roman"/>
                <a:ea typeface="Times New Roman"/>
                <a:cs typeface="Times New Roman"/>
                <a:sym typeface="Times New Roman"/>
              </a:rPr>
              <a:t>Age Range Categorization:</a:t>
            </a:r>
            <a:endParaRPr sz="1285">
              <a:solidFill>
                <a:schemeClr val="dk1"/>
              </a:solidFill>
              <a:latin typeface="Times New Roman"/>
              <a:ea typeface="Times New Roman"/>
              <a:cs typeface="Times New Roman"/>
              <a:sym typeface="Times New Roman"/>
            </a:endParaRPr>
          </a:p>
          <a:p>
            <a:pPr indent="-310197" lvl="2" marL="1371600" rtl="0" algn="l">
              <a:lnSpc>
                <a:spcPct val="75000"/>
              </a:lnSpc>
              <a:spcBef>
                <a:spcPts val="0"/>
              </a:spcBef>
              <a:spcAft>
                <a:spcPts val="0"/>
              </a:spcAft>
              <a:buClr>
                <a:schemeClr val="dk1"/>
              </a:buClr>
              <a:buSzPts val="1285"/>
              <a:buFont typeface="Times New Roman"/>
              <a:buChar char="■"/>
            </a:pPr>
            <a:r>
              <a:rPr lang="en-GB" sz="1285">
                <a:solidFill>
                  <a:schemeClr val="dk1"/>
                </a:solidFill>
                <a:latin typeface="Times New Roman"/>
                <a:ea typeface="Times New Roman"/>
                <a:cs typeface="Times New Roman"/>
                <a:sym typeface="Times New Roman"/>
              </a:rPr>
              <a:t>Define age ranges for supervised learning, categorizing individuals into "young" and "old" groups based on ground truth ages.</a:t>
            </a:r>
            <a:endParaRPr sz="1285">
              <a:solidFill>
                <a:schemeClr val="dk1"/>
              </a:solidFill>
              <a:latin typeface="Times New Roman"/>
              <a:ea typeface="Times New Roman"/>
              <a:cs typeface="Times New Roman"/>
              <a:sym typeface="Times New Roman"/>
            </a:endParaRPr>
          </a:p>
          <a:p>
            <a:pPr indent="-310197" lvl="2" marL="1371600" rtl="0" algn="l">
              <a:lnSpc>
                <a:spcPct val="75000"/>
              </a:lnSpc>
              <a:spcBef>
                <a:spcPts val="0"/>
              </a:spcBef>
              <a:spcAft>
                <a:spcPts val="0"/>
              </a:spcAft>
              <a:buClr>
                <a:schemeClr val="dk1"/>
              </a:buClr>
              <a:buSzPts val="1285"/>
              <a:buFont typeface="Times New Roman"/>
              <a:buChar char="■"/>
            </a:pPr>
            <a:r>
              <a:rPr lang="en-GB" sz="1285">
                <a:solidFill>
                  <a:schemeClr val="dk1"/>
                </a:solidFill>
                <a:latin typeface="Times New Roman"/>
                <a:ea typeface="Times New Roman"/>
                <a:cs typeface="Times New Roman"/>
                <a:sym typeface="Times New Roman"/>
              </a:rPr>
              <a:t>Create labels for age categories.</a:t>
            </a:r>
            <a:endParaRPr sz="1285">
              <a:solidFill>
                <a:schemeClr val="dk1"/>
              </a:solidFill>
              <a:latin typeface="Times New Roman"/>
              <a:ea typeface="Times New Roman"/>
              <a:cs typeface="Times New Roman"/>
              <a:sym typeface="Times New Roman"/>
            </a:endParaRPr>
          </a:p>
          <a:p>
            <a:pPr indent="-310197" lvl="1" marL="914400" rtl="0" algn="l">
              <a:lnSpc>
                <a:spcPct val="75000"/>
              </a:lnSpc>
              <a:spcBef>
                <a:spcPts val="0"/>
              </a:spcBef>
              <a:spcAft>
                <a:spcPts val="0"/>
              </a:spcAft>
              <a:buClr>
                <a:schemeClr val="dk1"/>
              </a:buClr>
              <a:buSzPts val="1285"/>
              <a:buFont typeface="Times New Roman"/>
              <a:buChar char="➢"/>
            </a:pPr>
            <a:r>
              <a:rPr lang="en-GB" sz="1285">
                <a:solidFill>
                  <a:schemeClr val="dk1"/>
                </a:solidFill>
                <a:latin typeface="Times New Roman"/>
                <a:ea typeface="Times New Roman"/>
                <a:cs typeface="Times New Roman"/>
                <a:sym typeface="Times New Roman"/>
              </a:rPr>
              <a:t>Supervised Learning with Random Forest (RF):</a:t>
            </a:r>
            <a:endParaRPr sz="1285">
              <a:solidFill>
                <a:schemeClr val="dk1"/>
              </a:solidFill>
              <a:latin typeface="Times New Roman"/>
              <a:ea typeface="Times New Roman"/>
              <a:cs typeface="Times New Roman"/>
              <a:sym typeface="Times New Roman"/>
            </a:endParaRPr>
          </a:p>
          <a:p>
            <a:pPr indent="-310197" lvl="2" marL="1371600" rtl="0" algn="l">
              <a:lnSpc>
                <a:spcPct val="75000"/>
              </a:lnSpc>
              <a:spcBef>
                <a:spcPts val="0"/>
              </a:spcBef>
              <a:spcAft>
                <a:spcPts val="0"/>
              </a:spcAft>
              <a:buClr>
                <a:schemeClr val="dk1"/>
              </a:buClr>
              <a:buSzPts val="1285"/>
              <a:buFont typeface="Times New Roman"/>
              <a:buChar char="■"/>
            </a:pPr>
            <a:r>
              <a:rPr lang="en-GB" sz="1285">
                <a:solidFill>
                  <a:schemeClr val="dk1"/>
                </a:solidFill>
                <a:latin typeface="Times New Roman"/>
                <a:ea typeface="Times New Roman"/>
                <a:cs typeface="Times New Roman"/>
                <a:sym typeface="Times New Roman"/>
              </a:rPr>
              <a:t>Train a Random Forest classifier using extracted features as input and age categories as labels.</a:t>
            </a:r>
            <a:endParaRPr sz="1285">
              <a:solidFill>
                <a:schemeClr val="dk1"/>
              </a:solidFill>
              <a:latin typeface="Times New Roman"/>
              <a:ea typeface="Times New Roman"/>
              <a:cs typeface="Times New Roman"/>
              <a:sym typeface="Times New Roman"/>
            </a:endParaRPr>
          </a:p>
          <a:p>
            <a:pPr indent="-310197" lvl="2" marL="1371600" rtl="0" algn="l">
              <a:lnSpc>
                <a:spcPct val="75000"/>
              </a:lnSpc>
              <a:spcBef>
                <a:spcPts val="0"/>
              </a:spcBef>
              <a:spcAft>
                <a:spcPts val="0"/>
              </a:spcAft>
              <a:buClr>
                <a:schemeClr val="dk1"/>
              </a:buClr>
              <a:buSzPts val="1285"/>
              <a:buFont typeface="Times New Roman"/>
              <a:buChar char="■"/>
            </a:pPr>
            <a:r>
              <a:rPr lang="en-GB" sz="1285">
                <a:solidFill>
                  <a:schemeClr val="dk1"/>
                </a:solidFill>
                <a:latin typeface="Times New Roman"/>
                <a:ea typeface="Times New Roman"/>
                <a:cs typeface="Times New Roman"/>
                <a:sym typeface="Times New Roman"/>
              </a:rPr>
              <a:t>Evaluate the model's performance on a separate validation set.</a:t>
            </a:r>
            <a:endParaRPr sz="1285">
              <a:solidFill>
                <a:schemeClr val="dk1"/>
              </a:solidFill>
              <a:latin typeface="Times New Roman"/>
              <a:ea typeface="Times New Roman"/>
              <a:cs typeface="Times New Roman"/>
              <a:sym typeface="Times New Roman"/>
            </a:endParaRPr>
          </a:p>
          <a:p>
            <a:pPr indent="-310197" lvl="1" marL="914400" rtl="0" algn="l">
              <a:lnSpc>
                <a:spcPct val="75000"/>
              </a:lnSpc>
              <a:spcBef>
                <a:spcPts val="0"/>
              </a:spcBef>
              <a:spcAft>
                <a:spcPts val="0"/>
              </a:spcAft>
              <a:buClr>
                <a:schemeClr val="dk1"/>
              </a:buClr>
              <a:buSzPts val="1285"/>
              <a:buFont typeface="Times New Roman"/>
              <a:buChar char="➢"/>
            </a:pPr>
            <a:r>
              <a:rPr lang="en-GB" sz="1285">
                <a:solidFill>
                  <a:schemeClr val="dk1"/>
                </a:solidFill>
                <a:latin typeface="Times New Roman"/>
                <a:ea typeface="Times New Roman"/>
                <a:cs typeface="Times New Roman"/>
                <a:sym typeface="Times New Roman"/>
              </a:rPr>
              <a:t>CycleGAN Training:</a:t>
            </a:r>
            <a:endParaRPr sz="1285">
              <a:solidFill>
                <a:schemeClr val="dk1"/>
              </a:solidFill>
              <a:latin typeface="Times New Roman"/>
              <a:ea typeface="Times New Roman"/>
              <a:cs typeface="Times New Roman"/>
              <a:sym typeface="Times New Roman"/>
            </a:endParaRPr>
          </a:p>
          <a:p>
            <a:pPr indent="-310197" lvl="2" marL="1371600" rtl="0" algn="l">
              <a:lnSpc>
                <a:spcPct val="75000"/>
              </a:lnSpc>
              <a:spcBef>
                <a:spcPts val="0"/>
              </a:spcBef>
              <a:spcAft>
                <a:spcPts val="0"/>
              </a:spcAft>
              <a:buClr>
                <a:schemeClr val="dk1"/>
              </a:buClr>
              <a:buSzPts val="1285"/>
              <a:buFont typeface="Times New Roman"/>
              <a:buChar char="■"/>
            </a:pPr>
            <a:r>
              <a:rPr lang="en-GB" sz="1285">
                <a:solidFill>
                  <a:schemeClr val="dk1"/>
                </a:solidFill>
                <a:latin typeface="Times New Roman"/>
                <a:ea typeface="Times New Roman"/>
                <a:cs typeface="Times New Roman"/>
                <a:sym typeface="Times New Roman"/>
              </a:rPr>
              <a:t>Implement a CycleGAN architecture for bidirectional image translation, focusing on de-aging.</a:t>
            </a:r>
            <a:endParaRPr sz="1285">
              <a:solidFill>
                <a:schemeClr val="dk1"/>
              </a:solidFill>
              <a:latin typeface="Times New Roman"/>
              <a:ea typeface="Times New Roman"/>
              <a:cs typeface="Times New Roman"/>
              <a:sym typeface="Times New Roman"/>
            </a:endParaRPr>
          </a:p>
          <a:p>
            <a:pPr indent="-310197" lvl="2" marL="1371600" rtl="0" algn="l">
              <a:lnSpc>
                <a:spcPct val="75000"/>
              </a:lnSpc>
              <a:spcBef>
                <a:spcPts val="0"/>
              </a:spcBef>
              <a:spcAft>
                <a:spcPts val="0"/>
              </a:spcAft>
              <a:buClr>
                <a:schemeClr val="dk1"/>
              </a:buClr>
              <a:buSzPts val="1285"/>
              <a:buFont typeface="Times New Roman"/>
              <a:buChar char="■"/>
            </a:pPr>
            <a:r>
              <a:rPr lang="en-GB" sz="1285">
                <a:solidFill>
                  <a:schemeClr val="dk1"/>
                </a:solidFill>
                <a:latin typeface="Times New Roman"/>
                <a:ea typeface="Times New Roman"/>
                <a:cs typeface="Times New Roman"/>
                <a:sym typeface="Times New Roman"/>
              </a:rPr>
              <a:t>Prepare paired training data, consisting of original images and corresponding age-decreased versions.</a:t>
            </a:r>
            <a:endParaRPr sz="1285">
              <a:solidFill>
                <a:schemeClr val="dk1"/>
              </a:solidFill>
              <a:latin typeface="Times New Roman"/>
              <a:ea typeface="Times New Roman"/>
              <a:cs typeface="Times New Roman"/>
              <a:sym typeface="Times New Roman"/>
            </a:endParaRPr>
          </a:p>
          <a:p>
            <a:pPr indent="-310197" lvl="2" marL="1371600" rtl="0" algn="l">
              <a:lnSpc>
                <a:spcPct val="75000"/>
              </a:lnSpc>
              <a:spcBef>
                <a:spcPts val="0"/>
              </a:spcBef>
              <a:spcAft>
                <a:spcPts val="0"/>
              </a:spcAft>
              <a:buClr>
                <a:schemeClr val="dk1"/>
              </a:buClr>
              <a:buSzPts val="1285"/>
              <a:buFont typeface="Times New Roman"/>
              <a:buChar char="■"/>
            </a:pPr>
            <a:r>
              <a:rPr lang="en-GB" sz="1285">
                <a:solidFill>
                  <a:schemeClr val="dk1"/>
                </a:solidFill>
                <a:latin typeface="Times New Roman"/>
                <a:ea typeface="Times New Roman"/>
                <a:cs typeface="Times New Roman"/>
                <a:sym typeface="Times New Roman"/>
              </a:rPr>
              <a:t>Train the CycleGAN model to learn the mapping between young and old faces.</a:t>
            </a:r>
            <a:endParaRPr sz="1285">
              <a:solidFill>
                <a:schemeClr val="dk1"/>
              </a:solidFill>
              <a:latin typeface="Times New Roman"/>
              <a:ea typeface="Times New Roman"/>
              <a:cs typeface="Times New Roman"/>
              <a:sym typeface="Times New Roman"/>
            </a:endParaRPr>
          </a:p>
          <a:p>
            <a:pPr indent="-310197" lvl="1" marL="914400" rtl="0" algn="l">
              <a:lnSpc>
                <a:spcPct val="75000"/>
              </a:lnSpc>
              <a:spcBef>
                <a:spcPts val="0"/>
              </a:spcBef>
              <a:spcAft>
                <a:spcPts val="0"/>
              </a:spcAft>
              <a:buClr>
                <a:schemeClr val="dk1"/>
              </a:buClr>
              <a:buSzPts val="1285"/>
              <a:buFont typeface="Times New Roman"/>
              <a:buChar char="➢"/>
            </a:pPr>
            <a:r>
              <a:rPr lang="en-GB" sz="1285">
                <a:solidFill>
                  <a:schemeClr val="dk1"/>
                </a:solidFill>
                <a:latin typeface="Times New Roman"/>
                <a:ea typeface="Times New Roman"/>
                <a:cs typeface="Times New Roman"/>
                <a:sym typeface="Times New Roman"/>
              </a:rPr>
              <a:t>Model Evaluation:</a:t>
            </a:r>
            <a:endParaRPr sz="1285">
              <a:solidFill>
                <a:schemeClr val="dk1"/>
              </a:solidFill>
              <a:latin typeface="Times New Roman"/>
              <a:ea typeface="Times New Roman"/>
              <a:cs typeface="Times New Roman"/>
              <a:sym typeface="Times New Roman"/>
            </a:endParaRPr>
          </a:p>
          <a:p>
            <a:pPr indent="-310197" lvl="2" marL="1371600" rtl="0" algn="l">
              <a:lnSpc>
                <a:spcPct val="75000"/>
              </a:lnSpc>
              <a:spcBef>
                <a:spcPts val="0"/>
              </a:spcBef>
              <a:spcAft>
                <a:spcPts val="0"/>
              </a:spcAft>
              <a:buClr>
                <a:schemeClr val="dk1"/>
              </a:buClr>
              <a:buSzPts val="1285"/>
              <a:buFont typeface="Times New Roman"/>
              <a:buChar char="■"/>
            </a:pPr>
            <a:r>
              <a:rPr lang="en-GB" sz="1285">
                <a:solidFill>
                  <a:schemeClr val="dk1"/>
                </a:solidFill>
                <a:latin typeface="Times New Roman"/>
                <a:ea typeface="Times New Roman"/>
                <a:cs typeface="Times New Roman"/>
                <a:sym typeface="Times New Roman"/>
              </a:rPr>
              <a:t>Evaluate the de-aging performance of the CycleGAN model using a separate test set.</a:t>
            </a:r>
            <a:endParaRPr sz="1285">
              <a:solidFill>
                <a:schemeClr val="dk1"/>
              </a:solidFill>
              <a:latin typeface="Times New Roman"/>
              <a:ea typeface="Times New Roman"/>
              <a:cs typeface="Times New Roman"/>
              <a:sym typeface="Times New Roman"/>
            </a:endParaRPr>
          </a:p>
          <a:p>
            <a:pPr indent="-310197" lvl="2" marL="1371600" rtl="0" algn="l">
              <a:lnSpc>
                <a:spcPct val="75000"/>
              </a:lnSpc>
              <a:spcBef>
                <a:spcPts val="0"/>
              </a:spcBef>
              <a:spcAft>
                <a:spcPts val="0"/>
              </a:spcAft>
              <a:buClr>
                <a:schemeClr val="dk1"/>
              </a:buClr>
              <a:buSzPts val="1285"/>
              <a:buFont typeface="Times New Roman"/>
              <a:buChar char="■"/>
            </a:pPr>
            <a:r>
              <a:rPr lang="en-GB" sz="1285">
                <a:solidFill>
                  <a:schemeClr val="dk1"/>
                </a:solidFill>
                <a:latin typeface="Times New Roman"/>
                <a:ea typeface="Times New Roman"/>
                <a:cs typeface="Times New Roman"/>
                <a:sym typeface="Times New Roman"/>
              </a:rPr>
              <a:t>Use qualitative measures like visual inspection and quantitative metrics such as Structural Similarity Index (SSI) and perceptual metrics.</a:t>
            </a:r>
            <a:endParaRPr sz="1285">
              <a:solidFill>
                <a:schemeClr val="dk1"/>
              </a:solidFill>
              <a:latin typeface="Times New Roman"/>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3"/>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1200"/>
              </a:spcAft>
              <a:buClr>
                <a:schemeClr val="dk1"/>
              </a:buClr>
              <a:buSzPts val="1100"/>
              <a:buFont typeface="Arial"/>
              <a:buNone/>
            </a:pPr>
            <a:r>
              <a:rPr lang="en-GB" sz="2400">
                <a:latin typeface="Times New Roman"/>
                <a:ea typeface="Times New Roman"/>
                <a:cs typeface="Times New Roman"/>
                <a:sym typeface="Times New Roman"/>
              </a:rPr>
              <a:t>Key Components of the Project</a:t>
            </a:r>
            <a:endParaRPr sz="2400">
              <a:latin typeface="Times New Roman"/>
              <a:ea typeface="Times New Roman"/>
              <a:cs typeface="Times New Roman"/>
              <a:sym typeface="Times New Roman"/>
            </a:endParaRPr>
          </a:p>
        </p:txBody>
      </p:sp>
      <p:sp>
        <p:nvSpPr>
          <p:cNvPr id="115" name="Google Shape;115;p2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Font typeface="Times New Roman"/>
              <a:buChar char="●"/>
            </a:pPr>
            <a:r>
              <a:rPr lang="en-GB">
                <a:solidFill>
                  <a:schemeClr val="dk1"/>
                </a:solidFill>
                <a:latin typeface="Times New Roman"/>
                <a:ea typeface="Times New Roman"/>
                <a:cs typeface="Times New Roman"/>
                <a:sym typeface="Times New Roman"/>
              </a:rPr>
              <a:t>CycleGAN Architecture:</a:t>
            </a:r>
            <a:endParaRPr>
              <a:solidFill>
                <a:schemeClr val="dk1"/>
              </a:solidFill>
              <a:latin typeface="Times New Roman"/>
              <a:ea typeface="Times New Roman"/>
              <a:cs typeface="Times New Roman"/>
              <a:sym typeface="Times New Roman"/>
            </a:endParaRPr>
          </a:p>
          <a:p>
            <a:pPr indent="-317500" lvl="1" marL="914400" rtl="0" algn="l">
              <a:spcBef>
                <a:spcPts val="0"/>
              </a:spcBef>
              <a:spcAft>
                <a:spcPts val="0"/>
              </a:spcAft>
              <a:buClr>
                <a:schemeClr val="dk1"/>
              </a:buClr>
              <a:buSzPts val="1400"/>
              <a:buFont typeface="Times New Roman"/>
              <a:buChar char="○"/>
            </a:pPr>
            <a:r>
              <a:rPr lang="en-GB">
                <a:solidFill>
                  <a:schemeClr val="dk1"/>
                </a:solidFill>
                <a:latin typeface="Times New Roman"/>
                <a:ea typeface="Times New Roman"/>
                <a:cs typeface="Times New Roman"/>
                <a:sym typeface="Times New Roman"/>
              </a:rPr>
              <a:t>Utilizing a CycleGAN architecture with dual generators and discriminators for bidirectional transformation between young and old faces.</a:t>
            </a:r>
            <a:endParaRPr>
              <a:solidFill>
                <a:schemeClr val="dk1"/>
              </a:solidFill>
              <a:latin typeface="Times New Roman"/>
              <a:ea typeface="Times New Roman"/>
              <a:cs typeface="Times New Roman"/>
              <a:sym typeface="Times New Roman"/>
            </a:endParaRPr>
          </a:p>
          <a:p>
            <a:pPr indent="-317500" lvl="1" marL="914400" rtl="0" algn="l">
              <a:spcBef>
                <a:spcPts val="0"/>
              </a:spcBef>
              <a:spcAft>
                <a:spcPts val="0"/>
              </a:spcAft>
              <a:buClr>
                <a:schemeClr val="dk1"/>
              </a:buClr>
              <a:buSzPts val="1400"/>
              <a:buFont typeface="Times New Roman"/>
              <a:buChar char="○"/>
            </a:pPr>
            <a:r>
              <a:rPr lang="en-GB">
                <a:solidFill>
                  <a:schemeClr val="dk1"/>
                </a:solidFill>
                <a:latin typeface="Times New Roman"/>
                <a:ea typeface="Times New Roman"/>
                <a:cs typeface="Times New Roman"/>
                <a:sym typeface="Times New Roman"/>
              </a:rPr>
              <a:t>Employing cycle consistency to ensure that the transformation is reversible, preserving facial features in both directions.</a:t>
            </a:r>
            <a:endParaRPr>
              <a:solidFill>
                <a:schemeClr val="dk1"/>
              </a:solidFill>
              <a:latin typeface="Times New Roman"/>
              <a:ea typeface="Times New Roman"/>
              <a:cs typeface="Times New Roman"/>
              <a:sym typeface="Times New Roman"/>
            </a:endParaRPr>
          </a:p>
          <a:p>
            <a:pPr indent="-342900" lvl="0" marL="457200" rtl="0" algn="l">
              <a:spcBef>
                <a:spcPts val="0"/>
              </a:spcBef>
              <a:spcAft>
                <a:spcPts val="0"/>
              </a:spcAft>
              <a:buClr>
                <a:schemeClr val="dk1"/>
              </a:buClr>
              <a:buSzPts val="1800"/>
              <a:buFont typeface="Times New Roman"/>
              <a:buChar char="●"/>
            </a:pPr>
            <a:r>
              <a:rPr lang="en-GB">
                <a:solidFill>
                  <a:schemeClr val="dk1"/>
                </a:solidFill>
                <a:latin typeface="Times New Roman"/>
                <a:ea typeface="Times New Roman"/>
                <a:cs typeface="Times New Roman"/>
                <a:sym typeface="Times New Roman"/>
              </a:rPr>
              <a:t>Facial Landmarks Integration:</a:t>
            </a:r>
            <a:endParaRPr>
              <a:solidFill>
                <a:schemeClr val="dk1"/>
              </a:solidFill>
              <a:latin typeface="Times New Roman"/>
              <a:ea typeface="Times New Roman"/>
              <a:cs typeface="Times New Roman"/>
              <a:sym typeface="Times New Roman"/>
            </a:endParaRPr>
          </a:p>
          <a:p>
            <a:pPr indent="-317500" lvl="1" marL="914400" rtl="0" algn="l">
              <a:spcBef>
                <a:spcPts val="0"/>
              </a:spcBef>
              <a:spcAft>
                <a:spcPts val="0"/>
              </a:spcAft>
              <a:buClr>
                <a:schemeClr val="dk1"/>
              </a:buClr>
              <a:buSzPts val="1400"/>
              <a:buFont typeface="Times New Roman"/>
              <a:buChar char="○"/>
            </a:pPr>
            <a:r>
              <a:rPr lang="en-GB">
                <a:solidFill>
                  <a:schemeClr val="dk1"/>
                </a:solidFill>
                <a:latin typeface="Times New Roman"/>
                <a:ea typeface="Times New Roman"/>
                <a:cs typeface="Times New Roman"/>
                <a:sym typeface="Times New Roman"/>
              </a:rPr>
              <a:t>Leveraging facial landmarks for precise alignment during the de-aging process.</a:t>
            </a:r>
            <a:endParaRPr>
              <a:solidFill>
                <a:schemeClr val="dk1"/>
              </a:solidFill>
              <a:latin typeface="Times New Roman"/>
              <a:ea typeface="Times New Roman"/>
              <a:cs typeface="Times New Roman"/>
              <a:sym typeface="Times New Roman"/>
            </a:endParaRPr>
          </a:p>
          <a:p>
            <a:pPr indent="-317500" lvl="1" marL="914400" rtl="0" algn="l">
              <a:spcBef>
                <a:spcPts val="0"/>
              </a:spcBef>
              <a:spcAft>
                <a:spcPts val="0"/>
              </a:spcAft>
              <a:buClr>
                <a:schemeClr val="dk1"/>
              </a:buClr>
              <a:buSzPts val="1400"/>
              <a:buFont typeface="Times New Roman"/>
              <a:buChar char="○"/>
            </a:pPr>
            <a:r>
              <a:rPr lang="en-GB">
                <a:solidFill>
                  <a:schemeClr val="dk1"/>
                </a:solidFill>
                <a:latin typeface="Times New Roman"/>
                <a:ea typeface="Times New Roman"/>
                <a:cs typeface="Times New Roman"/>
                <a:sym typeface="Times New Roman"/>
              </a:rPr>
              <a:t>Improving the handling of individual facial expressions and distinctive features.</a:t>
            </a:r>
            <a:endParaRPr>
              <a:solidFill>
                <a:schemeClr val="dk1"/>
              </a:solidFill>
              <a:latin typeface="Times New Roman"/>
              <a:ea typeface="Times New Roman"/>
              <a:cs typeface="Times New Roman"/>
              <a:sym typeface="Times New Roman"/>
            </a:endParaRPr>
          </a:p>
          <a:p>
            <a:pPr indent="0" lvl="0" marL="457200" rtl="0" algn="l">
              <a:spcBef>
                <a:spcPts val="1200"/>
              </a:spcBef>
              <a:spcAft>
                <a:spcPts val="1200"/>
              </a:spcAft>
              <a:buNone/>
            </a:pPr>
            <a:r>
              <a:t/>
            </a:r>
            <a:endParaRPr>
              <a:solidFill>
                <a:schemeClr val="dk1"/>
              </a:solidFill>
              <a:latin typeface="Times New Roman"/>
              <a:ea typeface="Times New Roman"/>
              <a:cs typeface="Times New Roman"/>
              <a:sym typeface="Times New Roman"/>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RESULTS</a:t>
            </a:r>
            <a:endParaRPr/>
          </a:p>
        </p:txBody>
      </p:sp>
      <p:sp>
        <p:nvSpPr>
          <p:cNvPr id="121" name="Google Shape;121;p2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1947" lvl="0" marL="457200" rtl="0" algn="l">
              <a:lnSpc>
                <a:spcPct val="75000"/>
              </a:lnSpc>
              <a:spcBef>
                <a:spcPts val="0"/>
              </a:spcBef>
              <a:spcAft>
                <a:spcPts val="0"/>
              </a:spcAft>
              <a:buClr>
                <a:schemeClr val="dk1"/>
              </a:buClr>
              <a:buSzPts val="1785"/>
              <a:buFont typeface="Times New Roman"/>
              <a:buChar char="●"/>
            </a:pPr>
            <a:r>
              <a:rPr lang="en-GB" sz="1785">
                <a:solidFill>
                  <a:schemeClr val="dk1"/>
                </a:solidFill>
                <a:latin typeface="Times New Roman"/>
                <a:ea typeface="Times New Roman"/>
                <a:cs typeface="Times New Roman"/>
                <a:sym typeface="Times New Roman"/>
              </a:rPr>
              <a:t>Random forest</a:t>
            </a:r>
            <a:r>
              <a:rPr lang="en-GB" sz="1785">
                <a:solidFill>
                  <a:schemeClr val="dk1"/>
                </a:solidFill>
                <a:latin typeface="Times New Roman"/>
                <a:ea typeface="Times New Roman"/>
                <a:cs typeface="Times New Roman"/>
                <a:sym typeface="Times New Roman"/>
              </a:rPr>
              <a:t> model's performance on </a:t>
            </a:r>
            <a:endParaRPr sz="1785">
              <a:solidFill>
                <a:schemeClr val="dk1"/>
              </a:solidFill>
              <a:latin typeface="Times New Roman"/>
              <a:ea typeface="Times New Roman"/>
              <a:cs typeface="Times New Roman"/>
              <a:sym typeface="Times New Roman"/>
            </a:endParaRPr>
          </a:p>
          <a:p>
            <a:pPr indent="0" lvl="0" marL="457200" rtl="0" algn="l">
              <a:lnSpc>
                <a:spcPct val="75000"/>
              </a:lnSpc>
              <a:spcBef>
                <a:spcPts val="1200"/>
              </a:spcBef>
              <a:spcAft>
                <a:spcPts val="1200"/>
              </a:spcAft>
              <a:buNone/>
            </a:pPr>
            <a:r>
              <a:rPr lang="en-GB" sz="1785">
                <a:solidFill>
                  <a:schemeClr val="dk1"/>
                </a:solidFill>
                <a:latin typeface="Times New Roman"/>
                <a:ea typeface="Times New Roman"/>
                <a:cs typeface="Times New Roman"/>
                <a:sym typeface="Times New Roman"/>
              </a:rPr>
              <a:t>a separate validation set.</a:t>
            </a:r>
            <a:endParaRPr sz="2300"/>
          </a:p>
        </p:txBody>
      </p:sp>
      <p:pic>
        <p:nvPicPr>
          <p:cNvPr id="122" name="Google Shape;122;p24"/>
          <p:cNvPicPr preferRelativeResize="0"/>
          <p:nvPr/>
        </p:nvPicPr>
        <p:blipFill>
          <a:blip r:embed="rId3">
            <a:alphaModFix/>
          </a:blip>
          <a:stretch>
            <a:fillRect/>
          </a:stretch>
        </p:blipFill>
        <p:spPr>
          <a:xfrm>
            <a:off x="4781550" y="1017725"/>
            <a:ext cx="3616727" cy="34164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sz="3200">
                <a:latin typeface="Times New Roman"/>
                <a:ea typeface="Times New Roman"/>
                <a:cs typeface="Times New Roman"/>
                <a:sym typeface="Times New Roman"/>
              </a:rPr>
              <a:t>CONCLUSION AND FUTURE WORK</a:t>
            </a:r>
            <a:endParaRPr/>
          </a:p>
        </p:txBody>
      </p:sp>
      <p:sp>
        <p:nvSpPr>
          <p:cNvPr id="128" name="Google Shape;128;p2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lnSpc>
                <a:spcPct val="85000"/>
              </a:lnSpc>
              <a:spcBef>
                <a:spcPts val="0"/>
              </a:spcBef>
              <a:spcAft>
                <a:spcPts val="0"/>
              </a:spcAft>
              <a:buSzPts val="852"/>
              <a:buNone/>
            </a:pPr>
            <a:r>
              <a:rPr lang="en-GB" sz="2000">
                <a:solidFill>
                  <a:schemeClr val="dk1"/>
                </a:solidFill>
                <a:latin typeface="Times New Roman"/>
                <a:ea typeface="Times New Roman"/>
                <a:cs typeface="Times New Roman"/>
                <a:sym typeface="Times New Roman"/>
              </a:rPr>
              <a:t>In my exploration of AI-powered image de-aging, I have successfully utilized ResNet50 for feature extraction and Random Forest for accurate age categorization. The integration of CycleGAN, although transformative, is still in progress and holds the promise of producing realistic de-aged images.</a:t>
            </a:r>
            <a:endParaRPr sz="2000">
              <a:solidFill>
                <a:schemeClr val="dk1"/>
              </a:solidFill>
              <a:latin typeface="Times New Roman"/>
              <a:ea typeface="Times New Roman"/>
              <a:cs typeface="Times New Roman"/>
              <a:sym typeface="Times New Roman"/>
            </a:endParaRPr>
          </a:p>
          <a:p>
            <a:pPr indent="0" lvl="0" marL="0" rtl="0" algn="l">
              <a:lnSpc>
                <a:spcPct val="85000"/>
              </a:lnSpc>
              <a:spcBef>
                <a:spcPts val="0"/>
              </a:spcBef>
              <a:spcAft>
                <a:spcPts val="0"/>
              </a:spcAft>
              <a:buClr>
                <a:schemeClr val="dk1"/>
              </a:buClr>
              <a:buSzPts val="852"/>
              <a:buFont typeface="Arial"/>
              <a:buNone/>
            </a:pPr>
            <a:r>
              <a:t/>
            </a:r>
            <a:endParaRPr sz="2000">
              <a:solidFill>
                <a:schemeClr val="dk1"/>
              </a:solidFill>
              <a:latin typeface="Times New Roman"/>
              <a:ea typeface="Times New Roman"/>
              <a:cs typeface="Times New Roman"/>
              <a:sym typeface="Times New Roman"/>
            </a:endParaRPr>
          </a:p>
          <a:p>
            <a:pPr indent="0" lvl="0" marL="0" rtl="0" algn="l">
              <a:lnSpc>
                <a:spcPct val="85000"/>
              </a:lnSpc>
              <a:spcBef>
                <a:spcPts val="0"/>
              </a:spcBef>
              <a:spcAft>
                <a:spcPts val="0"/>
              </a:spcAft>
              <a:buClr>
                <a:schemeClr val="dk1"/>
              </a:buClr>
              <a:buSzPts val="852"/>
              <a:buFont typeface="Arial"/>
              <a:buNone/>
            </a:pPr>
            <a:r>
              <a:rPr lang="en-GB" sz="2000">
                <a:solidFill>
                  <a:schemeClr val="dk1"/>
                </a:solidFill>
                <a:latin typeface="Times New Roman"/>
                <a:ea typeface="Times New Roman"/>
                <a:cs typeface="Times New Roman"/>
                <a:sym typeface="Times New Roman"/>
              </a:rPr>
              <a:t>As I conclude this phase, the project signifies a promising start rather than an endpoint. Future work involves refining de-aging quality, venturing into video de-aging, and addressing ethical considerations. This exploration reflects a commitment to pushing AI boundaries, emphasizing both technical innovation and ethical responsibility.</a:t>
            </a:r>
            <a:endParaRPr sz="2000">
              <a:solidFill>
                <a:schemeClr val="dk1"/>
              </a:solidFill>
              <a:latin typeface="Times New Roman"/>
              <a:ea typeface="Times New Roman"/>
              <a:cs typeface="Times New Roman"/>
              <a:sym typeface="Times New Roman"/>
            </a:endParaRPr>
          </a:p>
          <a:p>
            <a:pPr indent="0" lvl="0" marL="0" rtl="0" algn="l">
              <a:lnSpc>
                <a:spcPct val="105000"/>
              </a:lnSpc>
              <a:spcBef>
                <a:spcPts val="0"/>
              </a:spcBef>
              <a:spcAft>
                <a:spcPts val="1200"/>
              </a:spcAft>
              <a:buSzPts val="852"/>
              <a:buNone/>
            </a:pPr>
            <a:r>
              <a:t/>
            </a:r>
            <a:endParaRPr sz="2000">
              <a:latin typeface="Times New Roman"/>
              <a:ea typeface="Times New Roman"/>
              <a:cs typeface="Times New Roman"/>
              <a:sym typeface="Times New Roman"/>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latin typeface="Times New Roman"/>
                <a:ea typeface="Times New Roman"/>
                <a:cs typeface="Times New Roman"/>
                <a:sym typeface="Times New Roman"/>
              </a:rPr>
              <a:t>REFERENCES</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134" name="Google Shape;134;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85000" lnSpcReduction="20000"/>
          </a:bodyPr>
          <a:lstStyle/>
          <a:p>
            <a:pPr indent="-358140" lvl="0" marL="457200" rtl="0" algn="l">
              <a:lnSpc>
                <a:spcPct val="95000"/>
              </a:lnSpc>
              <a:spcBef>
                <a:spcPts val="0"/>
              </a:spcBef>
              <a:spcAft>
                <a:spcPts val="0"/>
              </a:spcAft>
              <a:buClr>
                <a:schemeClr val="dk1"/>
              </a:buClr>
              <a:buSzPct val="100000"/>
              <a:buFont typeface="Times New Roman"/>
              <a:buAutoNum type="arabicPeriod"/>
            </a:pPr>
            <a:r>
              <a:rPr lang="en-GB" sz="2400">
                <a:solidFill>
                  <a:schemeClr val="dk1"/>
                </a:solidFill>
                <a:latin typeface="Times New Roman"/>
                <a:ea typeface="Times New Roman"/>
                <a:cs typeface="Times New Roman"/>
                <a:sym typeface="Times New Roman"/>
              </a:rPr>
              <a:t>Liu, S., Sun, Y., Zhu, D., Bao, R., Wang, W., Shu, X., Yan, S., &amp; Yan, S. (Year). Face Aging with Contextual Generative Adversarial Nets.</a:t>
            </a:r>
            <a:endParaRPr sz="2400">
              <a:solidFill>
                <a:schemeClr val="dk1"/>
              </a:solidFill>
              <a:latin typeface="Times New Roman"/>
              <a:ea typeface="Times New Roman"/>
              <a:cs typeface="Times New Roman"/>
              <a:sym typeface="Times New Roman"/>
            </a:endParaRPr>
          </a:p>
          <a:p>
            <a:pPr indent="0" lvl="0" marL="457200" rtl="0" algn="l">
              <a:lnSpc>
                <a:spcPct val="95000"/>
              </a:lnSpc>
              <a:spcBef>
                <a:spcPts val="0"/>
              </a:spcBef>
              <a:spcAft>
                <a:spcPts val="0"/>
              </a:spcAft>
              <a:buNone/>
            </a:pPr>
            <a:r>
              <a:t/>
            </a:r>
            <a:endParaRPr sz="2400">
              <a:solidFill>
                <a:schemeClr val="dk1"/>
              </a:solidFill>
              <a:latin typeface="Times New Roman"/>
              <a:ea typeface="Times New Roman"/>
              <a:cs typeface="Times New Roman"/>
              <a:sym typeface="Times New Roman"/>
            </a:endParaRPr>
          </a:p>
          <a:p>
            <a:pPr indent="-358140" lvl="0" marL="457200" rtl="0" algn="l">
              <a:lnSpc>
                <a:spcPct val="95000"/>
              </a:lnSpc>
              <a:spcBef>
                <a:spcPts val="0"/>
              </a:spcBef>
              <a:spcAft>
                <a:spcPts val="0"/>
              </a:spcAft>
              <a:buSzPct val="100000"/>
              <a:buFont typeface="Times New Roman"/>
              <a:buAutoNum type="arabicPeriod"/>
            </a:pPr>
            <a:r>
              <a:rPr lang="en-GB" sz="2400">
                <a:solidFill>
                  <a:schemeClr val="dk1"/>
                </a:solidFill>
                <a:latin typeface="Times New Roman"/>
                <a:ea typeface="Times New Roman"/>
                <a:cs typeface="Times New Roman"/>
                <a:sym typeface="Times New Roman"/>
              </a:rPr>
              <a:t>High Resolution Face Age Editing Xu Yao, Gilles Puy, Alasdair Newson, Yann Gousseau, Pierre Hellier </a:t>
            </a:r>
            <a:r>
              <a:rPr lang="en-GB" sz="2400" u="sng">
                <a:solidFill>
                  <a:schemeClr val="hlink"/>
                </a:solidFill>
                <a:latin typeface="Times New Roman"/>
                <a:ea typeface="Times New Roman"/>
                <a:cs typeface="Times New Roman"/>
                <a:sym typeface="Times New Roman"/>
                <a:hlinkClick r:id="rId3"/>
              </a:rPr>
              <a:t>https://arxiv.org/abs/2005.04410v1</a:t>
            </a:r>
            <a:endParaRPr sz="2400">
              <a:solidFill>
                <a:schemeClr val="dk1"/>
              </a:solidFill>
              <a:latin typeface="Times New Roman"/>
              <a:ea typeface="Times New Roman"/>
              <a:cs typeface="Times New Roman"/>
              <a:sym typeface="Times New Roman"/>
            </a:endParaRPr>
          </a:p>
          <a:p>
            <a:pPr indent="0" lvl="0" marL="457200" rtl="0" algn="l">
              <a:lnSpc>
                <a:spcPct val="95000"/>
              </a:lnSpc>
              <a:spcBef>
                <a:spcPts val="0"/>
              </a:spcBef>
              <a:spcAft>
                <a:spcPts val="0"/>
              </a:spcAft>
              <a:buNone/>
            </a:pPr>
            <a:r>
              <a:t/>
            </a:r>
            <a:endParaRPr sz="2400">
              <a:solidFill>
                <a:schemeClr val="dk1"/>
              </a:solidFill>
              <a:latin typeface="Times New Roman"/>
              <a:ea typeface="Times New Roman"/>
              <a:cs typeface="Times New Roman"/>
              <a:sym typeface="Times New Roman"/>
            </a:endParaRPr>
          </a:p>
          <a:p>
            <a:pPr indent="-358140" lvl="0" marL="457200" rtl="0" algn="l">
              <a:lnSpc>
                <a:spcPct val="95000"/>
              </a:lnSpc>
              <a:spcBef>
                <a:spcPts val="0"/>
              </a:spcBef>
              <a:spcAft>
                <a:spcPts val="0"/>
              </a:spcAft>
              <a:buClr>
                <a:schemeClr val="dk1"/>
              </a:buClr>
              <a:buSzPct val="100000"/>
              <a:buFont typeface="Times New Roman"/>
              <a:buAutoNum type="arabicPeriod"/>
            </a:pPr>
            <a:r>
              <a:rPr lang="en-GB" sz="2400">
                <a:solidFill>
                  <a:schemeClr val="dk1"/>
                </a:solidFill>
                <a:latin typeface="Times New Roman"/>
                <a:ea typeface="Times New Roman"/>
                <a:cs typeface="Times New Roman"/>
                <a:sym typeface="Times New Roman"/>
              </a:rPr>
              <a:t>Zhu, J.-Y., Park, T., Isola, P., &amp; Efros, A. A. (2017). Unpaired Image-to-Image Translation using Cycle-Consistent Adversarial Networks. In Computer Vision and Pattern Recognition (CVPR).</a:t>
            </a:r>
            <a:endParaRPr sz="2400">
              <a:solidFill>
                <a:schemeClr val="dk1"/>
              </a:solidFill>
              <a:latin typeface="Times New Roman"/>
              <a:ea typeface="Times New Roman"/>
              <a:cs typeface="Times New Roman"/>
              <a:sym typeface="Times New Roman"/>
            </a:endParaRPr>
          </a:p>
          <a:p>
            <a:pPr indent="0" lvl="0" marL="457200" rtl="0" algn="l">
              <a:lnSpc>
                <a:spcPct val="95000"/>
              </a:lnSpc>
              <a:spcBef>
                <a:spcPts val="0"/>
              </a:spcBef>
              <a:spcAft>
                <a:spcPts val="0"/>
              </a:spcAft>
              <a:buNone/>
            </a:pPr>
            <a:r>
              <a:t/>
            </a:r>
            <a:endParaRPr sz="2400">
              <a:solidFill>
                <a:schemeClr val="dk1"/>
              </a:solidFill>
              <a:latin typeface="Times New Roman"/>
              <a:ea typeface="Times New Roman"/>
              <a:cs typeface="Times New Roman"/>
              <a:sym typeface="Times New Roman"/>
            </a:endParaRPr>
          </a:p>
          <a:p>
            <a:pPr indent="-358140" lvl="0" marL="457200" rtl="0" algn="l">
              <a:lnSpc>
                <a:spcPct val="95000"/>
              </a:lnSpc>
              <a:spcBef>
                <a:spcPts val="0"/>
              </a:spcBef>
              <a:spcAft>
                <a:spcPts val="0"/>
              </a:spcAft>
              <a:buClr>
                <a:schemeClr val="dk1"/>
              </a:buClr>
              <a:buSzPct val="100000"/>
              <a:buFont typeface="Times New Roman"/>
              <a:buAutoNum type="arabicPeriod"/>
            </a:pPr>
            <a:r>
              <a:rPr lang="en-GB" sz="2400">
                <a:solidFill>
                  <a:schemeClr val="dk1"/>
                </a:solidFill>
                <a:latin typeface="Times New Roman"/>
                <a:ea typeface="Times New Roman"/>
                <a:cs typeface="Times New Roman"/>
                <a:sym typeface="Times New Roman"/>
              </a:rPr>
              <a:t>Suo, J., Zhu, S.-C., Shan, S., &amp; Chen, X. (2009). A Compositional and Dynamic Model for Face Aging. Journal of LaTeX Class Files, Volume number(Issue number), Page range. DOI/Publisher.</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38" name="Shape 138"/>
        <p:cNvGrpSpPr/>
        <p:nvPr/>
      </p:nvGrpSpPr>
      <p:grpSpPr>
        <a:xfrm>
          <a:off x="0" y="0"/>
          <a:ext cx="0" cy="0"/>
          <a:chOff x="0" y="0"/>
          <a:chExt cx="0" cy="0"/>
        </a:xfrm>
      </p:grpSpPr>
      <p:sp>
        <p:nvSpPr>
          <p:cNvPr id="139" name="Google Shape;139;p27"/>
          <p:cNvSpPr txBox="1"/>
          <p:nvPr>
            <p:ph idx="1" type="body"/>
          </p:nvPr>
        </p:nvSpPr>
        <p:spPr>
          <a:xfrm>
            <a:off x="0" y="0"/>
            <a:ext cx="8832300" cy="5143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sz="5000">
              <a:latin typeface="Times New Roman"/>
              <a:ea typeface="Times New Roman"/>
              <a:cs typeface="Times New Roman"/>
              <a:sym typeface="Times New Roman"/>
            </a:endParaRPr>
          </a:p>
          <a:p>
            <a:pPr indent="457200" lvl="0" marL="457200" rtl="0" algn="l">
              <a:spcBef>
                <a:spcPts val="1200"/>
              </a:spcBef>
              <a:spcAft>
                <a:spcPts val="0"/>
              </a:spcAft>
              <a:buNone/>
            </a:pPr>
            <a:r>
              <a:t/>
            </a:r>
            <a:endParaRPr sz="5000">
              <a:latin typeface="Times New Roman"/>
              <a:ea typeface="Times New Roman"/>
              <a:cs typeface="Times New Roman"/>
              <a:sym typeface="Times New Roman"/>
            </a:endParaRPr>
          </a:p>
          <a:p>
            <a:pPr indent="0" lvl="0" marL="0" rtl="0" algn="l">
              <a:spcBef>
                <a:spcPts val="1200"/>
              </a:spcBef>
              <a:spcAft>
                <a:spcPts val="1200"/>
              </a:spcAft>
              <a:buNone/>
            </a:pPr>
            <a:r>
              <a:rPr lang="en-GB" sz="4800">
                <a:solidFill>
                  <a:schemeClr val="lt1"/>
                </a:solidFill>
                <a:latin typeface="Times New Roman"/>
                <a:ea typeface="Times New Roman"/>
                <a:cs typeface="Times New Roman"/>
                <a:sym typeface="Times New Roman"/>
              </a:rPr>
              <a:t>THANK YOU</a:t>
            </a:r>
            <a:endParaRPr sz="4800">
              <a:solidFill>
                <a:schemeClr val="lt1"/>
              </a:solidFill>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ph idx="1" type="body"/>
          </p:nvPr>
        </p:nvSpPr>
        <p:spPr>
          <a:xfrm>
            <a:off x="128475" y="128475"/>
            <a:ext cx="8703900" cy="44403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en-GB" sz="1500">
                <a:solidFill>
                  <a:schemeClr val="dk1"/>
                </a:solidFill>
                <a:latin typeface="Times New Roman"/>
                <a:ea typeface="Times New Roman"/>
                <a:cs typeface="Times New Roman"/>
                <a:sym typeface="Times New Roman"/>
              </a:rPr>
              <a:t>Targeted Problem: Addressing the Challenge of Realistically De-Aging Facial Images: Achieving Youthful Transformation Without Compromising Realism and Cohesion.</a:t>
            </a:r>
            <a:endParaRPr sz="1500">
              <a:solidFill>
                <a:schemeClr val="dk1"/>
              </a:solidFill>
              <a:latin typeface="Times New Roman"/>
              <a:ea typeface="Times New Roman"/>
              <a:cs typeface="Times New Roman"/>
              <a:sym typeface="Times New Roman"/>
            </a:endParaRPr>
          </a:p>
          <a:p>
            <a:pPr indent="0" lvl="0" marL="0" rtl="0" algn="just">
              <a:spcBef>
                <a:spcPts val="1200"/>
              </a:spcBef>
              <a:spcAft>
                <a:spcPts val="0"/>
              </a:spcAft>
              <a:buNone/>
            </a:pPr>
            <a:r>
              <a:rPr lang="en-GB" sz="1500">
                <a:solidFill>
                  <a:schemeClr val="dk1"/>
                </a:solidFill>
                <a:latin typeface="Times New Roman"/>
                <a:ea typeface="Times New Roman"/>
                <a:cs typeface="Times New Roman"/>
                <a:sym typeface="Times New Roman"/>
              </a:rPr>
              <a:t>Research Question: How does the integration of facial landmarks enhance the precision of image de-aging?</a:t>
            </a:r>
            <a:endParaRPr sz="1500">
              <a:solidFill>
                <a:schemeClr val="dk1"/>
              </a:solidFill>
              <a:latin typeface="Times New Roman"/>
              <a:ea typeface="Times New Roman"/>
              <a:cs typeface="Times New Roman"/>
              <a:sym typeface="Times New Roman"/>
            </a:endParaRPr>
          </a:p>
          <a:p>
            <a:pPr indent="0" lvl="0" marL="0" rtl="0" algn="just">
              <a:spcBef>
                <a:spcPts val="1200"/>
              </a:spcBef>
              <a:spcAft>
                <a:spcPts val="0"/>
              </a:spcAft>
              <a:buNone/>
            </a:pPr>
            <a:r>
              <a:rPr lang="en-GB" sz="1500">
                <a:solidFill>
                  <a:schemeClr val="dk1"/>
                </a:solidFill>
                <a:latin typeface="Times New Roman"/>
                <a:ea typeface="Times New Roman"/>
                <a:cs typeface="Times New Roman"/>
                <a:sym typeface="Times New Roman"/>
              </a:rPr>
              <a:t>How can AI-powered image de-aging be effectively applied in the entertainment industry, such as movies and TV shows?</a:t>
            </a:r>
            <a:endParaRPr sz="1500">
              <a:solidFill>
                <a:schemeClr val="dk1"/>
              </a:solidFill>
              <a:latin typeface="Times New Roman"/>
              <a:ea typeface="Times New Roman"/>
              <a:cs typeface="Times New Roman"/>
              <a:sym typeface="Times New Roman"/>
            </a:endParaRPr>
          </a:p>
          <a:p>
            <a:pPr indent="0" lvl="0" marL="0" rtl="0" algn="just">
              <a:lnSpc>
                <a:spcPct val="95000"/>
              </a:lnSpc>
              <a:spcBef>
                <a:spcPts val="1200"/>
              </a:spcBef>
              <a:spcAft>
                <a:spcPts val="0"/>
              </a:spcAft>
              <a:buClr>
                <a:schemeClr val="dk1"/>
              </a:buClr>
              <a:buSzPts val="1100"/>
              <a:buFont typeface="Arial"/>
              <a:buNone/>
            </a:pPr>
            <a:r>
              <a:rPr lang="en-GB" sz="1500">
                <a:solidFill>
                  <a:schemeClr val="dk1"/>
                </a:solidFill>
                <a:latin typeface="Times New Roman"/>
                <a:ea typeface="Times New Roman"/>
                <a:cs typeface="Times New Roman"/>
                <a:sym typeface="Times New Roman"/>
              </a:rPr>
              <a:t>In what ways can de-aging technology assist in forensic analysis, such as age progression analysis for missing persons?</a:t>
            </a:r>
            <a:endParaRPr sz="1500">
              <a:solidFill>
                <a:schemeClr val="dk1"/>
              </a:solidFill>
              <a:latin typeface="Times New Roman"/>
              <a:ea typeface="Times New Roman"/>
              <a:cs typeface="Times New Roman"/>
              <a:sym typeface="Times New Roman"/>
            </a:endParaRPr>
          </a:p>
          <a:p>
            <a:pPr indent="0" lvl="0" marL="0" rtl="0" algn="just">
              <a:spcBef>
                <a:spcPts val="0"/>
              </a:spcBef>
              <a:spcAft>
                <a:spcPts val="0"/>
              </a:spcAft>
              <a:buNone/>
            </a:pPr>
            <a:r>
              <a:t/>
            </a:r>
            <a:endParaRPr sz="1500">
              <a:solidFill>
                <a:schemeClr val="dk1"/>
              </a:solidFill>
              <a:latin typeface="Times New Roman"/>
              <a:ea typeface="Times New Roman"/>
              <a:cs typeface="Times New Roman"/>
              <a:sym typeface="Times New Roman"/>
            </a:endParaRPr>
          </a:p>
          <a:p>
            <a:pPr indent="0" lvl="0" marL="0" rtl="0" algn="just">
              <a:spcBef>
                <a:spcPts val="1200"/>
              </a:spcBef>
              <a:spcAft>
                <a:spcPts val="0"/>
              </a:spcAft>
              <a:buNone/>
            </a:pPr>
            <a:r>
              <a:rPr lang="en-GB" sz="1500">
                <a:solidFill>
                  <a:schemeClr val="dk1"/>
                </a:solidFill>
                <a:latin typeface="Times New Roman"/>
                <a:ea typeface="Times New Roman"/>
                <a:cs typeface="Times New Roman"/>
                <a:sym typeface="Times New Roman"/>
              </a:rPr>
              <a:t>D</a:t>
            </a:r>
            <a:r>
              <a:rPr lang="en-GB" sz="1500">
                <a:solidFill>
                  <a:schemeClr val="dk1"/>
                </a:solidFill>
                <a:latin typeface="Times New Roman"/>
                <a:ea typeface="Times New Roman"/>
                <a:cs typeface="Times New Roman"/>
                <a:sym typeface="Times New Roman"/>
              </a:rPr>
              <a:t>ATA</a:t>
            </a:r>
            <a:r>
              <a:rPr lang="en-GB" sz="1500">
                <a:solidFill>
                  <a:schemeClr val="dk1"/>
                </a:solidFill>
                <a:latin typeface="Times New Roman"/>
                <a:ea typeface="Times New Roman"/>
                <a:cs typeface="Times New Roman"/>
                <a:sym typeface="Times New Roman"/>
              </a:rPr>
              <a:t>SET: The FG-NET dataset is a publicly available dataset for age estimation and face recognition across ages. It consists of 1,002 images of 82 individuals with ages ranging from 0 to 69 years old.</a:t>
            </a:r>
            <a:endParaRPr sz="1500">
              <a:solidFill>
                <a:schemeClr val="dk1"/>
              </a:solidFill>
              <a:latin typeface="Times New Roman"/>
              <a:ea typeface="Times New Roman"/>
              <a:cs typeface="Times New Roman"/>
              <a:sym typeface="Times New Roman"/>
            </a:endParaRPr>
          </a:p>
          <a:p>
            <a:pPr indent="0" lvl="0" marL="0" rtl="0" algn="just">
              <a:spcBef>
                <a:spcPts val="1200"/>
              </a:spcBef>
              <a:spcAft>
                <a:spcPts val="1200"/>
              </a:spcAft>
              <a:buNone/>
            </a:pPr>
            <a:r>
              <a:rPr lang="en-GB" sz="1500">
                <a:solidFill>
                  <a:schemeClr val="dk1"/>
                </a:solidFill>
                <a:latin typeface="Times New Roman"/>
                <a:ea typeface="Times New Roman"/>
                <a:cs typeface="Times New Roman"/>
                <a:sym typeface="Times New Roman"/>
              </a:rPr>
              <a:t>Motivation behind my de-aging project using deep learning is Advancing Image Editing Technology, Deep Learning Challenges and Meeting Industry Demand.</a:t>
            </a:r>
            <a:endParaRPr sz="1500">
              <a:solidFill>
                <a:schemeClr val="dk1"/>
              </a:solidFill>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67" name="Google Shape;67;p15"/>
          <p:cNvPicPr preferRelativeResize="0"/>
          <p:nvPr/>
        </p:nvPicPr>
        <p:blipFill>
          <a:blip r:embed="rId3">
            <a:alphaModFix/>
          </a:blip>
          <a:stretch>
            <a:fillRect/>
          </a:stretch>
        </p:blipFill>
        <p:spPr>
          <a:xfrm>
            <a:off x="0" y="9853"/>
            <a:ext cx="9144002" cy="512379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6"/>
          <p:cNvSpPr txBox="1"/>
          <p:nvPr>
            <p:ph type="title"/>
          </p:nvPr>
        </p:nvSpPr>
        <p:spPr>
          <a:xfrm>
            <a:off x="311700" y="445025"/>
            <a:ext cx="8596500" cy="2019300"/>
          </a:xfrm>
          <a:prstGeom prst="rect">
            <a:avLst/>
          </a:prstGeom>
        </p:spPr>
        <p:txBody>
          <a:bodyPr anchorCtr="0" anchor="t" bIns="91425" lIns="91425" spcFirstLastPara="1" rIns="91425" wrap="square" tIns="91425">
            <a:normAutofit/>
          </a:bodyPr>
          <a:lstStyle/>
          <a:p>
            <a:pPr indent="0" lvl="0" marL="0" rtl="0" algn="ctr">
              <a:lnSpc>
                <a:spcPct val="90000"/>
              </a:lnSpc>
              <a:spcBef>
                <a:spcPts val="0"/>
              </a:spcBef>
              <a:spcAft>
                <a:spcPts val="0"/>
              </a:spcAft>
              <a:buClr>
                <a:schemeClr val="dk1"/>
              </a:buClr>
              <a:buSzPts val="4000"/>
              <a:buFont typeface="Arial Black"/>
              <a:buNone/>
            </a:pPr>
            <a:r>
              <a:rPr b="1" lang="en-GB" sz="4000">
                <a:latin typeface="Times New Roman"/>
                <a:ea typeface="Times New Roman"/>
                <a:cs typeface="Times New Roman"/>
                <a:sym typeface="Times New Roman"/>
              </a:rPr>
              <a:t>CS 668 </a:t>
            </a:r>
            <a:endParaRPr b="1" sz="4000">
              <a:latin typeface="Times New Roman"/>
              <a:ea typeface="Times New Roman"/>
              <a:cs typeface="Times New Roman"/>
              <a:sym typeface="Times New Roman"/>
            </a:endParaRPr>
          </a:p>
          <a:p>
            <a:pPr indent="0" lvl="0" marL="0" rtl="0" algn="ctr">
              <a:lnSpc>
                <a:spcPct val="90000"/>
              </a:lnSpc>
              <a:spcBef>
                <a:spcPts val="0"/>
              </a:spcBef>
              <a:spcAft>
                <a:spcPts val="0"/>
              </a:spcAft>
              <a:buClr>
                <a:schemeClr val="dk1"/>
              </a:buClr>
              <a:buSzPts val="4000"/>
              <a:buFont typeface="Arial Black"/>
              <a:buNone/>
            </a:pPr>
            <a:r>
              <a:rPr b="1" lang="en-GB" sz="4000">
                <a:latin typeface="Times New Roman"/>
                <a:ea typeface="Times New Roman"/>
                <a:cs typeface="Times New Roman"/>
                <a:sym typeface="Times New Roman"/>
              </a:rPr>
              <a:t>Literature Review</a:t>
            </a:r>
            <a:endParaRPr sz="5200">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73" name="Google Shape;73;p16"/>
          <p:cNvSpPr txBox="1"/>
          <p:nvPr>
            <p:ph idx="1" type="body"/>
          </p:nvPr>
        </p:nvSpPr>
        <p:spPr>
          <a:xfrm>
            <a:off x="361800" y="2747775"/>
            <a:ext cx="8470500" cy="1821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7"/>
          <p:cNvSpPr txBox="1"/>
          <p:nvPr>
            <p:ph idx="1" type="body"/>
          </p:nvPr>
        </p:nvSpPr>
        <p:spPr>
          <a:xfrm>
            <a:off x="185800" y="176025"/>
            <a:ext cx="8771400" cy="4928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sz="1200" u="sng">
                <a:solidFill>
                  <a:schemeClr val="dk1"/>
                </a:solidFill>
                <a:latin typeface="Times New Roman"/>
                <a:ea typeface="Times New Roman"/>
                <a:cs typeface="Times New Roman"/>
                <a:sym typeface="Times New Roman"/>
                <a:hlinkClick r:id="rId3">
                  <a:extLst>
                    <a:ext uri="{A12FA001-AC4F-418D-AE19-62706E023703}">
                      <ahyp:hlinkClr val="tx"/>
                    </a:ext>
                  </a:extLst>
                </a:hlinkClick>
              </a:rPr>
              <a:t>https://ieeexplore.ieee.org/document/10037286</a:t>
            </a:r>
            <a:endParaRPr sz="1200">
              <a:solidFill>
                <a:schemeClr val="dk1"/>
              </a:solidFill>
              <a:latin typeface="Times New Roman"/>
              <a:ea typeface="Times New Roman"/>
              <a:cs typeface="Times New Roman"/>
              <a:sym typeface="Times New Roman"/>
            </a:endParaRPr>
          </a:p>
          <a:p>
            <a:pPr indent="457200" lvl="0" marL="1828800" rtl="0" algn="l">
              <a:spcBef>
                <a:spcPts val="1200"/>
              </a:spcBef>
              <a:spcAft>
                <a:spcPts val="0"/>
              </a:spcAft>
              <a:buClr>
                <a:schemeClr val="dk1"/>
              </a:buClr>
              <a:buSzPts val="1100"/>
              <a:buFont typeface="Arial"/>
              <a:buNone/>
            </a:pPr>
            <a:r>
              <a:rPr lang="en-GB" sz="1200">
                <a:solidFill>
                  <a:schemeClr val="dk1"/>
                </a:solidFill>
                <a:latin typeface="Times New Roman"/>
                <a:ea typeface="Times New Roman"/>
                <a:cs typeface="Times New Roman"/>
                <a:sym typeface="Times New Roman"/>
              </a:rPr>
              <a:t>AI Based Deepfake Detection</a:t>
            </a:r>
            <a:endParaRPr sz="1200">
              <a:solidFill>
                <a:schemeClr val="dk1"/>
              </a:solidFill>
              <a:latin typeface="Times New Roman"/>
              <a:ea typeface="Times New Roman"/>
              <a:cs typeface="Times New Roman"/>
              <a:sym typeface="Times New Roman"/>
            </a:endParaRPr>
          </a:p>
          <a:p>
            <a:pPr indent="0" lvl="0" marL="0" rtl="0" algn="l">
              <a:spcBef>
                <a:spcPts val="1200"/>
              </a:spcBef>
              <a:spcAft>
                <a:spcPts val="0"/>
              </a:spcAft>
              <a:buClr>
                <a:schemeClr val="dk1"/>
              </a:buClr>
              <a:buSzPts val="1100"/>
              <a:buFont typeface="Arial"/>
              <a:buNone/>
            </a:pPr>
            <a:r>
              <a:t/>
            </a:r>
            <a:endParaRPr sz="1200">
              <a:solidFill>
                <a:schemeClr val="dk1"/>
              </a:solidFill>
              <a:latin typeface="Times New Roman"/>
              <a:ea typeface="Times New Roman"/>
              <a:cs typeface="Times New Roman"/>
              <a:sym typeface="Times New Roman"/>
            </a:endParaRPr>
          </a:p>
          <a:p>
            <a:pPr indent="0" lvl="0" marL="0" rtl="0" algn="l">
              <a:spcBef>
                <a:spcPts val="1200"/>
              </a:spcBef>
              <a:spcAft>
                <a:spcPts val="0"/>
              </a:spcAft>
              <a:buClr>
                <a:schemeClr val="dk1"/>
              </a:buClr>
              <a:buSzPts val="1100"/>
              <a:buFont typeface="Arial"/>
              <a:buNone/>
            </a:pPr>
            <a:r>
              <a:t/>
            </a:r>
            <a:endParaRPr sz="1200">
              <a:solidFill>
                <a:schemeClr val="dk1"/>
              </a:solidFill>
              <a:latin typeface="Times New Roman"/>
              <a:ea typeface="Times New Roman"/>
              <a:cs typeface="Times New Roman"/>
              <a:sym typeface="Times New Roman"/>
            </a:endParaRPr>
          </a:p>
          <a:p>
            <a:pPr indent="0" lvl="0" marL="0" rtl="0" algn="l">
              <a:spcBef>
                <a:spcPts val="1200"/>
              </a:spcBef>
              <a:spcAft>
                <a:spcPts val="0"/>
              </a:spcAft>
              <a:buClr>
                <a:schemeClr val="dk1"/>
              </a:buClr>
              <a:buSzPts val="1100"/>
              <a:buFont typeface="Arial"/>
              <a:buNone/>
            </a:pPr>
            <a:r>
              <a:t/>
            </a:r>
            <a:endParaRPr sz="1200">
              <a:solidFill>
                <a:schemeClr val="dk1"/>
              </a:solidFill>
              <a:latin typeface="Times New Roman"/>
              <a:ea typeface="Times New Roman"/>
              <a:cs typeface="Times New Roman"/>
              <a:sym typeface="Times New Roman"/>
            </a:endParaRPr>
          </a:p>
          <a:p>
            <a:pPr indent="0" lvl="0" marL="0" rtl="0" algn="l">
              <a:spcBef>
                <a:spcPts val="1200"/>
              </a:spcBef>
              <a:spcAft>
                <a:spcPts val="0"/>
              </a:spcAft>
              <a:buClr>
                <a:schemeClr val="dk1"/>
              </a:buClr>
              <a:buSzPts val="1100"/>
              <a:buFont typeface="Arial"/>
              <a:buNone/>
            </a:pPr>
            <a:r>
              <a:rPr lang="en-GB" sz="1200">
                <a:solidFill>
                  <a:schemeClr val="dk1"/>
                </a:solidFill>
                <a:latin typeface="Times New Roman"/>
                <a:ea typeface="Times New Roman"/>
                <a:cs typeface="Times New Roman"/>
                <a:sym typeface="Times New Roman"/>
              </a:rPr>
              <a:t>GOAL: The primary goal of this project is to develop an automated deep fake detection system that utilizes eye blinking patterns to identify the authenticity of videos.</a:t>
            </a:r>
            <a:endParaRPr sz="1200">
              <a:solidFill>
                <a:schemeClr val="dk1"/>
              </a:solidFill>
              <a:latin typeface="Times New Roman"/>
              <a:ea typeface="Times New Roman"/>
              <a:cs typeface="Times New Roman"/>
              <a:sym typeface="Times New Roman"/>
            </a:endParaRPr>
          </a:p>
          <a:p>
            <a:pPr indent="0" lvl="0" marL="0" rtl="0" algn="l">
              <a:spcBef>
                <a:spcPts val="1200"/>
              </a:spcBef>
              <a:spcAft>
                <a:spcPts val="0"/>
              </a:spcAft>
              <a:buClr>
                <a:schemeClr val="dk1"/>
              </a:buClr>
              <a:buSzPts val="1100"/>
              <a:buFont typeface="Arial"/>
              <a:buNone/>
            </a:pPr>
            <a:r>
              <a:rPr lang="en-GB" sz="1200">
                <a:solidFill>
                  <a:schemeClr val="dk1"/>
                </a:solidFill>
                <a:latin typeface="Times New Roman"/>
                <a:ea typeface="Times New Roman"/>
                <a:cs typeface="Times New Roman"/>
                <a:sym typeface="Times New Roman"/>
              </a:rPr>
              <a:t>DATASET : Australian Men’s Cricket team pictures.</a:t>
            </a:r>
            <a:endParaRPr sz="1200">
              <a:solidFill>
                <a:schemeClr val="dk1"/>
              </a:solidFill>
              <a:latin typeface="Times New Roman"/>
              <a:ea typeface="Times New Roman"/>
              <a:cs typeface="Times New Roman"/>
              <a:sym typeface="Times New Roman"/>
            </a:endParaRPr>
          </a:p>
          <a:p>
            <a:pPr indent="0" lvl="0" marL="0" rtl="0" algn="l">
              <a:spcBef>
                <a:spcPts val="1200"/>
              </a:spcBef>
              <a:spcAft>
                <a:spcPts val="0"/>
              </a:spcAft>
              <a:buClr>
                <a:schemeClr val="dk1"/>
              </a:buClr>
              <a:buSzPts val="1100"/>
              <a:buFont typeface="Arial"/>
              <a:buNone/>
            </a:pPr>
            <a:r>
              <a:rPr lang="en-GB" sz="1200">
                <a:solidFill>
                  <a:schemeClr val="dk1"/>
                </a:solidFill>
                <a:latin typeface="Times New Roman"/>
                <a:ea typeface="Times New Roman"/>
                <a:cs typeface="Times New Roman"/>
                <a:sym typeface="Times New Roman"/>
              </a:rPr>
              <a:t>METHODOLOGY: The project involves utilizing deep learning techniques, specifically Convolutional Neural Networks (CNNs) and Support Vector Machines (SVM), to develop a deep fake detection algorithm. (May involve using Generative Adversarial Networks (GANs) for generating deep fake videos for training purposes).</a:t>
            </a:r>
            <a:endParaRPr sz="1200">
              <a:solidFill>
                <a:schemeClr val="dk1"/>
              </a:solidFill>
              <a:latin typeface="Times New Roman"/>
              <a:ea typeface="Times New Roman"/>
              <a:cs typeface="Times New Roman"/>
              <a:sym typeface="Times New Roman"/>
            </a:endParaRPr>
          </a:p>
          <a:p>
            <a:pPr indent="0" lvl="0" marL="0" rtl="0" algn="l">
              <a:spcBef>
                <a:spcPts val="1200"/>
              </a:spcBef>
              <a:spcAft>
                <a:spcPts val="0"/>
              </a:spcAft>
              <a:buClr>
                <a:schemeClr val="dk1"/>
              </a:buClr>
              <a:buSzPts val="1100"/>
              <a:buFont typeface="Arial"/>
              <a:buNone/>
            </a:pPr>
            <a:r>
              <a:rPr lang="en-GB" sz="1200">
                <a:solidFill>
                  <a:schemeClr val="dk1"/>
                </a:solidFill>
                <a:latin typeface="Times New Roman"/>
                <a:ea typeface="Times New Roman"/>
                <a:cs typeface="Times New Roman"/>
                <a:sym typeface="Times New Roman"/>
              </a:rPr>
              <a:t>RESULTS AND LIMITATIONS: The machine learning approach applied to study eye blinking patterns has verified the integrity of Deepfake videos, indicating the potential for reliable Deepfake detection. </a:t>
            </a:r>
            <a:endParaRPr sz="1200">
              <a:solidFill>
                <a:schemeClr val="dk1"/>
              </a:solidFill>
              <a:latin typeface="Times New Roman"/>
              <a:ea typeface="Times New Roman"/>
              <a:cs typeface="Times New Roman"/>
              <a:sym typeface="Times New Roman"/>
            </a:endParaRPr>
          </a:p>
          <a:p>
            <a:pPr indent="0" lvl="0" marL="0" rtl="0" algn="l">
              <a:spcBef>
                <a:spcPts val="1200"/>
              </a:spcBef>
              <a:spcAft>
                <a:spcPts val="0"/>
              </a:spcAft>
              <a:buClr>
                <a:schemeClr val="dk1"/>
              </a:buClr>
              <a:buSzPts val="1100"/>
              <a:buFont typeface="Arial"/>
              <a:buNone/>
            </a:pPr>
            <a:r>
              <a:rPr lang="en-GB" sz="1200">
                <a:solidFill>
                  <a:schemeClr val="dk1"/>
                </a:solidFill>
                <a:latin typeface="Times New Roman"/>
                <a:ea typeface="Times New Roman"/>
                <a:cs typeface="Times New Roman"/>
                <a:sym typeface="Times New Roman"/>
              </a:rPr>
              <a:t>While this method contributes to Deepfake detection, ethical considerations surrounding the responsible use of such technology are essential. Ensuring privacy and responsible handling of the data is crucial in the application of these techniques</a:t>
            </a:r>
            <a:endParaRPr sz="1200">
              <a:solidFill>
                <a:schemeClr val="dk1"/>
              </a:solidFill>
              <a:latin typeface="Times New Roman"/>
              <a:ea typeface="Times New Roman"/>
              <a:cs typeface="Times New Roman"/>
              <a:sym typeface="Times New Roman"/>
            </a:endParaRPr>
          </a:p>
          <a:p>
            <a:pPr indent="0" lvl="0" marL="0" rtl="0" algn="l">
              <a:spcBef>
                <a:spcPts val="1200"/>
              </a:spcBef>
              <a:spcAft>
                <a:spcPts val="0"/>
              </a:spcAft>
              <a:buClr>
                <a:schemeClr val="dk1"/>
              </a:buClr>
              <a:buSzPts val="1100"/>
              <a:buFont typeface="Arial"/>
              <a:buNone/>
            </a:pPr>
            <a:r>
              <a:t/>
            </a:r>
            <a:endParaRPr sz="1200">
              <a:solidFill>
                <a:schemeClr val="dk1"/>
              </a:solidFill>
              <a:latin typeface="Times New Roman"/>
              <a:ea typeface="Times New Roman"/>
              <a:cs typeface="Times New Roman"/>
              <a:sym typeface="Times New Roman"/>
            </a:endParaRPr>
          </a:p>
          <a:p>
            <a:pPr indent="0" lvl="0" marL="0" rtl="0" algn="l">
              <a:spcBef>
                <a:spcPts val="1200"/>
              </a:spcBef>
              <a:spcAft>
                <a:spcPts val="0"/>
              </a:spcAft>
              <a:buClr>
                <a:schemeClr val="dk1"/>
              </a:buClr>
              <a:buSzPts val="1100"/>
              <a:buFont typeface="Arial"/>
              <a:buNone/>
            </a:pPr>
            <a:r>
              <a:t/>
            </a:r>
            <a:endParaRPr sz="1200">
              <a:solidFill>
                <a:schemeClr val="dk1"/>
              </a:solidFill>
              <a:latin typeface="Times New Roman"/>
              <a:ea typeface="Times New Roman"/>
              <a:cs typeface="Times New Roman"/>
              <a:sym typeface="Times New Roman"/>
            </a:endParaRPr>
          </a:p>
          <a:p>
            <a:pPr indent="0" lvl="0" marL="0" rtl="0" algn="l">
              <a:spcBef>
                <a:spcPts val="1200"/>
              </a:spcBef>
              <a:spcAft>
                <a:spcPts val="1200"/>
              </a:spcAft>
              <a:buNone/>
            </a:pPr>
            <a:r>
              <a:t/>
            </a:r>
            <a:endParaRPr sz="1200"/>
          </a:p>
        </p:txBody>
      </p:sp>
      <p:pic>
        <p:nvPicPr>
          <p:cNvPr id="79" name="Google Shape;79;p17"/>
          <p:cNvPicPr preferRelativeResize="0"/>
          <p:nvPr/>
        </p:nvPicPr>
        <p:blipFill>
          <a:blip r:embed="rId4">
            <a:alphaModFix/>
          </a:blip>
          <a:stretch>
            <a:fillRect/>
          </a:stretch>
        </p:blipFill>
        <p:spPr>
          <a:xfrm>
            <a:off x="572275" y="831175"/>
            <a:ext cx="6878949" cy="9172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8"/>
          <p:cNvSpPr txBox="1"/>
          <p:nvPr>
            <p:ph idx="1" type="body"/>
          </p:nvPr>
        </p:nvSpPr>
        <p:spPr>
          <a:xfrm>
            <a:off x="136900" y="176025"/>
            <a:ext cx="8810400" cy="485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sz="1200" u="sng">
                <a:solidFill>
                  <a:schemeClr val="dk1"/>
                </a:solidFill>
                <a:latin typeface="Times New Roman"/>
                <a:ea typeface="Times New Roman"/>
                <a:cs typeface="Times New Roman"/>
                <a:sym typeface="Times New Roman"/>
                <a:hlinkClick r:id="rId3">
                  <a:extLst>
                    <a:ext uri="{A12FA001-AC4F-418D-AE19-62706E023703}">
                      <ahyp:hlinkClr val="tx"/>
                    </a:ext>
                  </a:extLst>
                </a:hlinkClick>
              </a:rPr>
              <a:t>https://arxiv.org/abs/2005.04410</a:t>
            </a:r>
            <a:endParaRPr sz="1200">
              <a:solidFill>
                <a:schemeClr val="dk1"/>
              </a:solidFill>
              <a:latin typeface="Times New Roman"/>
              <a:ea typeface="Times New Roman"/>
              <a:cs typeface="Times New Roman"/>
              <a:sym typeface="Times New Roman"/>
            </a:endParaRPr>
          </a:p>
          <a:p>
            <a:pPr indent="457200" lvl="0" marL="457200" rtl="0" algn="l">
              <a:spcBef>
                <a:spcPts val="1200"/>
              </a:spcBef>
              <a:spcAft>
                <a:spcPts val="0"/>
              </a:spcAft>
              <a:buClr>
                <a:schemeClr val="dk1"/>
              </a:buClr>
              <a:buSzPts val="1100"/>
              <a:buFont typeface="Arial"/>
              <a:buNone/>
            </a:pPr>
            <a:r>
              <a:rPr lang="en-GB" sz="1200">
                <a:solidFill>
                  <a:schemeClr val="dk1"/>
                </a:solidFill>
                <a:latin typeface="Times New Roman"/>
                <a:ea typeface="Times New Roman"/>
                <a:cs typeface="Times New Roman"/>
                <a:sym typeface="Times New Roman"/>
              </a:rPr>
              <a:t>High Resolution Face Age Editing</a:t>
            </a:r>
            <a:endParaRPr sz="1200">
              <a:solidFill>
                <a:schemeClr val="dk1"/>
              </a:solidFill>
              <a:latin typeface="Times New Roman"/>
              <a:ea typeface="Times New Roman"/>
              <a:cs typeface="Times New Roman"/>
              <a:sym typeface="Times New Roman"/>
            </a:endParaRPr>
          </a:p>
          <a:p>
            <a:pPr indent="0" lvl="0" marL="0" rtl="0" algn="l">
              <a:spcBef>
                <a:spcPts val="1200"/>
              </a:spcBef>
              <a:spcAft>
                <a:spcPts val="0"/>
              </a:spcAft>
              <a:buClr>
                <a:schemeClr val="dk1"/>
              </a:buClr>
              <a:buSzPts val="1100"/>
              <a:buFont typeface="Arial"/>
              <a:buNone/>
            </a:pPr>
            <a:r>
              <a:t/>
            </a:r>
            <a:endParaRPr sz="1200">
              <a:solidFill>
                <a:schemeClr val="dk1"/>
              </a:solidFill>
              <a:latin typeface="Times New Roman"/>
              <a:ea typeface="Times New Roman"/>
              <a:cs typeface="Times New Roman"/>
              <a:sym typeface="Times New Roman"/>
            </a:endParaRPr>
          </a:p>
          <a:p>
            <a:pPr indent="0" lvl="0" marL="0" rtl="0" algn="l">
              <a:spcBef>
                <a:spcPts val="1200"/>
              </a:spcBef>
              <a:spcAft>
                <a:spcPts val="0"/>
              </a:spcAft>
              <a:buClr>
                <a:schemeClr val="dk1"/>
              </a:buClr>
              <a:buSzPts val="1100"/>
              <a:buFont typeface="Arial"/>
              <a:buNone/>
            </a:pPr>
            <a:r>
              <a:t/>
            </a:r>
            <a:endParaRPr sz="1200">
              <a:solidFill>
                <a:schemeClr val="dk1"/>
              </a:solidFill>
              <a:latin typeface="Times New Roman"/>
              <a:ea typeface="Times New Roman"/>
              <a:cs typeface="Times New Roman"/>
              <a:sym typeface="Times New Roman"/>
            </a:endParaRPr>
          </a:p>
          <a:p>
            <a:pPr indent="0" lvl="0" marL="0" rtl="0" algn="l">
              <a:spcBef>
                <a:spcPts val="1200"/>
              </a:spcBef>
              <a:spcAft>
                <a:spcPts val="0"/>
              </a:spcAft>
              <a:buNone/>
            </a:pPr>
            <a:r>
              <a:t/>
            </a:r>
            <a:endParaRPr sz="1200">
              <a:solidFill>
                <a:schemeClr val="dk1"/>
              </a:solidFill>
              <a:latin typeface="Times New Roman"/>
              <a:ea typeface="Times New Roman"/>
              <a:cs typeface="Times New Roman"/>
              <a:sym typeface="Times New Roman"/>
            </a:endParaRPr>
          </a:p>
          <a:p>
            <a:pPr indent="0" lvl="0" marL="0" rtl="0" algn="l">
              <a:spcBef>
                <a:spcPts val="1200"/>
              </a:spcBef>
              <a:spcAft>
                <a:spcPts val="0"/>
              </a:spcAft>
              <a:buClr>
                <a:schemeClr val="dk1"/>
              </a:buClr>
              <a:buSzPts val="1100"/>
              <a:buFont typeface="Arial"/>
              <a:buNone/>
            </a:pPr>
            <a:r>
              <a:rPr lang="en-GB" sz="1200">
                <a:solidFill>
                  <a:schemeClr val="dk1"/>
                </a:solidFill>
                <a:latin typeface="Times New Roman"/>
                <a:ea typeface="Times New Roman"/>
                <a:cs typeface="Times New Roman"/>
                <a:sym typeface="Times New Roman"/>
              </a:rPr>
              <a:t>RESEARCH QUESTION : Can a simplified encoder-decoder architecture effectively perform high-quality face age editing on high-resolution images while preserving key facial attributes?</a:t>
            </a:r>
            <a:endParaRPr sz="1200">
              <a:solidFill>
                <a:schemeClr val="dk1"/>
              </a:solidFill>
              <a:latin typeface="Times New Roman"/>
              <a:ea typeface="Times New Roman"/>
              <a:cs typeface="Times New Roman"/>
              <a:sym typeface="Times New Roman"/>
            </a:endParaRPr>
          </a:p>
          <a:p>
            <a:pPr indent="0" lvl="0" marL="0" rtl="0" algn="l">
              <a:spcBef>
                <a:spcPts val="1200"/>
              </a:spcBef>
              <a:spcAft>
                <a:spcPts val="0"/>
              </a:spcAft>
              <a:buClr>
                <a:schemeClr val="dk1"/>
              </a:buClr>
              <a:buSzPts val="1100"/>
              <a:buFont typeface="Arial"/>
              <a:buNone/>
            </a:pPr>
            <a:r>
              <a:rPr lang="en-GB" sz="1200">
                <a:solidFill>
                  <a:schemeClr val="dk1"/>
                </a:solidFill>
                <a:latin typeface="Times New Roman"/>
                <a:ea typeface="Times New Roman"/>
                <a:cs typeface="Times New Roman"/>
                <a:sym typeface="Times New Roman"/>
              </a:rPr>
              <a:t>DATASET : Flickr-Faces-HQ (FFHQ) is a high-quality image dataset of human faces, originally created as a benchmark for generative adversarial networks (GAN)</a:t>
            </a:r>
            <a:endParaRPr sz="1200">
              <a:solidFill>
                <a:schemeClr val="dk1"/>
              </a:solidFill>
              <a:latin typeface="Times New Roman"/>
              <a:ea typeface="Times New Roman"/>
              <a:cs typeface="Times New Roman"/>
              <a:sym typeface="Times New Roman"/>
            </a:endParaRPr>
          </a:p>
          <a:p>
            <a:pPr indent="0" lvl="0" marL="0" rtl="0" algn="l">
              <a:spcBef>
                <a:spcPts val="1200"/>
              </a:spcBef>
              <a:spcAft>
                <a:spcPts val="0"/>
              </a:spcAft>
              <a:buClr>
                <a:schemeClr val="dk1"/>
              </a:buClr>
              <a:buSzPts val="1100"/>
              <a:buFont typeface="Arial"/>
              <a:buNone/>
            </a:pPr>
            <a:r>
              <a:rPr lang="en-GB" sz="1200">
                <a:solidFill>
                  <a:schemeClr val="dk1"/>
                </a:solidFill>
                <a:latin typeface="Times New Roman"/>
                <a:ea typeface="Times New Roman"/>
                <a:cs typeface="Times New Roman"/>
                <a:sym typeface="Times New Roman"/>
              </a:rPr>
              <a:t>METHODOLOGY: The methodology involves an encoder-decoder architecture for face age editing, featuring age modulation through a feature modulation block. Training includes an age classifier for age-accurate transformations, an adversarial loss for photorealism, and a reconstruction loss to ensure similarity to the input.</a:t>
            </a:r>
            <a:endParaRPr sz="1200">
              <a:solidFill>
                <a:schemeClr val="dk1"/>
              </a:solidFill>
              <a:latin typeface="Times New Roman"/>
              <a:ea typeface="Times New Roman"/>
              <a:cs typeface="Times New Roman"/>
              <a:sym typeface="Times New Roman"/>
            </a:endParaRPr>
          </a:p>
          <a:p>
            <a:pPr indent="0" lvl="0" marL="0" rtl="0" algn="l">
              <a:spcBef>
                <a:spcPts val="1200"/>
              </a:spcBef>
              <a:spcAft>
                <a:spcPts val="0"/>
              </a:spcAft>
              <a:buClr>
                <a:schemeClr val="dk1"/>
              </a:buClr>
              <a:buSzPts val="1100"/>
              <a:buFont typeface="Arial"/>
              <a:buNone/>
            </a:pPr>
            <a:r>
              <a:rPr lang="en-GB" sz="1200">
                <a:solidFill>
                  <a:schemeClr val="dk1"/>
                </a:solidFill>
                <a:latin typeface="Times New Roman"/>
                <a:ea typeface="Times New Roman"/>
                <a:cs typeface="Times New Roman"/>
                <a:sym typeface="Times New Roman"/>
              </a:rPr>
              <a:t>Results include the performance of the encoder-decoder model, image quality, age transformations, and ethical considerations. Limitations may encompass addressing potential visual artifacts, refining age selection criteria, and the need for a substantial high-resolution dataset</a:t>
            </a:r>
            <a:endParaRPr sz="1200">
              <a:solidFill>
                <a:schemeClr val="dk1"/>
              </a:solidFill>
              <a:latin typeface="Times New Roman"/>
              <a:ea typeface="Times New Roman"/>
              <a:cs typeface="Times New Roman"/>
              <a:sym typeface="Times New Roman"/>
            </a:endParaRPr>
          </a:p>
          <a:p>
            <a:pPr indent="0" lvl="0" marL="0" rtl="0" algn="l">
              <a:spcBef>
                <a:spcPts val="1200"/>
              </a:spcBef>
              <a:spcAft>
                <a:spcPts val="1200"/>
              </a:spcAft>
              <a:buNone/>
            </a:pPr>
            <a:r>
              <a:t/>
            </a:r>
            <a:endParaRPr sz="1200"/>
          </a:p>
        </p:txBody>
      </p:sp>
      <p:pic>
        <p:nvPicPr>
          <p:cNvPr id="85" name="Google Shape;85;p18"/>
          <p:cNvPicPr preferRelativeResize="0"/>
          <p:nvPr/>
        </p:nvPicPr>
        <p:blipFill>
          <a:blip r:embed="rId4">
            <a:alphaModFix/>
          </a:blip>
          <a:stretch>
            <a:fillRect/>
          </a:stretch>
        </p:blipFill>
        <p:spPr>
          <a:xfrm>
            <a:off x="410700" y="998250"/>
            <a:ext cx="4644800" cy="8162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9"/>
          <p:cNvSpPr txBox="1"/>
          <p:nvPr>
            <p:ph idx="1" type="body"/>
          </p:nvPr>
        </p:nvSpPr>
        <p:spPr>
          <a:xfrm>
            <a:off x="127100" y="97800"/>
            <a:ext cx="8732100" cy="498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sz="1200" u="sng">
                <a:solidFill>
                  <a:schemeClr val="dk1"/>
                </a:solidFill>
                <a:latin typeface="Times New Roman"/>
                <a:ea typeface="Times New Roman"/>
                <a:cs typeface="Times New Roman"/>
                <a:sym typeface="Times New Roman"/>
                <a:hlinkClick r:id="rId3">
                  <a:extLst>
                    <a:ext uri="{A12FA001-AC4F-418D-AE19-62706E023703}">
                      <ahyp:hlinkClr val="tx"/>
                    </a:ext>
                  </a:extLst>
                </a:hlinkClick>
              </a:rPr>
              <a:t>https://ieeexplore.ieee.org/document/9464699</a:t>
            </a:r>
            <a:endParaRPr sz="1200">
              <a:solidFill>
                <a:schemeClr val="dk1"/>
              </a:solidFill>
              <a:latin typeface="Times New Roman"/>
              <a:ea typeface="Times New Roman"/>
              <a:cs typeface="Times New Roman"/>
              <a:sym typeface="Times New Roman"/>
            </a:endParaRPr>
          </a:p>
          <a:p>
            <a:pPr indent="457200" lvl="0" marL="0" rtl="0" algn="l">
              <a:spcBef>
                <a:spcPts val="1200"/>
              </a:spcBef>
              <a:spcAft>
                <a:spcPts val="0"/>
              </a:spcAft>
              <a:buClr>
                <a:schemeClr val="dk1"/>
              </a:buClr>
              <a:buSzPts val="1100"/>
              <a:buFont typeface="Arial"/>
              <a:buNone/>
            </a:pPr>
            <a:r>
              <a:rPr lang="en-GB" sz="1200">
                <a:solidFill>
                  <a:schemeClr val="dk1"/>
                </a:solidFill>
                <a:latin typeface="Times New Roman"/>
                <a:ea typeface="Times New Roman"/>
                <a:cs typeface="Times New Roman"/>
                <a:sym typeface="Times New Roman"/>
              </a:rPr>
              <a:t>UniFaceGAN: A Unified Framework for Temporally Consistent Facial Video Editing</a:t>
            </a:r>
            <a:endParaRPr sz="1200">
              <a:solidFill>
                <a:schemeClr val="dk1"/>
              </a:solidFill>
              <a:latin typeface="Times New Roman"/>
              <a:ea typeface="Times New Roman"/>
              <a:cs typeface="Times New Roman"/>
              <a:sym typeface="Times New Roman"/>
            </a:endParaRPr>
          </a:p>
          <a:p>
            <a:pPr indent="0" lvl="0" marL="0" rtl="0" algn="l">
              <a:spcBef>
                <a:spcPts val="1200"/>
              </a:spcBef>
              <a:spcAft>
                <a:spcPts val="0"/>
              </a:spcAft>
              <a:buClr>
                <a:schemeClr val="dk1"/>
              </a:buClr>
              <a:buSzPts val="1100"/>
              <a:buFont typeface="Arial"/>
              <a:buNone/>
            </a:pPr>
            <a:r>
              <a:t/>
            </a:r>
            <a:endParaRPr sz="1200">
              <a:solidFill>
                <a:schemeClr val="dk1"/>
              </a:solidFill>
              <a:latin typeface="Times New Roman"/>
              <a:ea typeface="Times New Roman"/>
              <a:cs typeface="Times New Roman"/>
              <a:sym typeface="Times New Roman"/>
            </a:endParaRPr>
          </a:p>
          <a:p>
            <a:pPr indent="0" lvl="0" marL="0" rtl="0" algn="l">
              <a:spcBef>
                <a:spcPts val="1200"/>
              </a:spcBef>
              <a:spcAft>
                <a:spcPts val="0"/>
              </a:spcAft>
              <a:buClr>
                <a:schemeClr val="dk1"/>
              </a:buClr>
              <a:buSzPts val="1100"/>
              <a:buFont typeface="Arial"/>
              <a:buNone/>
            </a:pPr>
            <a:r>
              <a:t/>
            </a:r>
            <a:endParaRPr sz="1200">
              <a:solidFill>
                <a:schemeClr val="dk1"/>
              </a:solidFill>
              <a:latin typeface="Times New Roman"/>
              <a:ea typeface="Times New Roman"/>
              <a:cs typeface="Times New Roman"/>
              <a:sym typeface="Times New Roman"/>
            </a:endParaRPr>
          </a:p>
          <a:p>
            <a:pPr indent="0" lvl="0" marL="0" rtl="0" algn="l">
              <a:spcBef>
                <a:spcPts val="1200"/>
              </a:spcBef>
              <a:spcAft>
                <a:spcPts val="0"/>
              </a:spcAft>
              <a:buNone/>
            </a:pPr>
            <a:r>
              <a:t/>
            </a:r>
            <a:endParaRPr sz="1200">
              <a:solidFill>
                <a:schemeClr val="dk1"/>
              </a:solidFill>
              <a:latin typeface="Times New Roman"/>
              <a:ea typeface="Times New Roman"/>
              <a:cs typeface="Times New Roman"/>
              <a:sym typeface="Times New Roman"/>
            </a:endParaRPr>
          </a:p>
          <a:p>
            <a:pPr indent="0" lvl="0" marL="0" rtl="0" algn="l">
              <a:spcBef>
                <a:spcPts val="1200"/>
              </a:spcBef>
              <a:spcAft>
                <a:spcPts val="0"/>
              </a:spcAft>
              <a:buClr>
                <a:schemeClr val="dk1"/>
              </a:buClr>
              <a:buSzPts val="1100"/>
              <a:buFont typeface="Arial"/>
              <a:buNone/>
            </a:pPr>
            <a:r>
              <a:rPr lang="en-GB" sz="1200">
                <a:solidFill>
                  <a:schemeClr val="dk1"/>
                </a:solidFill>
                <a:latin typeface="Times New Roman"/>
                <a:ea typeface="Times New Roman"/>
                <a:cs typeface="Times New Roman"/>
                <a:sym typeface="Times New Roman"/>
              </a:rPr>
              <a:t>RESEARCH QUESTION  : How can facial video editing be improved to handle both face swapping and face reenactment simultaneously?</a:t>
            </a:r>
            <a:endParaRPr sz="1200">
              <a:solidFill>
                <a:schemeClr val="dk1"/>
              </a:solidFill>
              <a:latin typeface="Times New Roman"/>
              <a:ea typeface="Times New Roman"/>
              <a:cs typeface="Times New Roman"/>
              <a:sym typeface="Times New Roman"/>
            </a:endParaRPr>
          </a:p>
          <a:p>
            <a:pPr indent="0" lvl="0" marL="0" rtl="0" algn="l">
              <a:spcBef>
                <a:spcPts val="1200"/>
              </a:spcBef>
              <a:spcAft>
                <a:spcPts val="0"/>
              </a:spcAft>
              <a:buClr>
                <a:schemeClr val="dk1"/>
              </a:buClr>
              <a:buSzPts val="1100"/>
              <a:buFont typeface="Arial"/>
              <a:buNone/>
            </a:pPr>
            <a:r>
              <a:rPr lang="en-GB" sz="1200">
                <a:solidFill>
                  <a:schemeClr val="dk1"/>
                </a:solidFill>
                <a:latin typeface="Times New Roman"/>
                <a:ea typeface="Times New Roman"/>
                <a:cs typeface="Times New Roman"/>
                <a:sym typeface="Times New Roman"/>
              </a:rPr>
              <a:t>DATASET : The Voxceleb2 dataset is adopted for this research, comprising over a million utterances from more than 6,000 speakers. The dataset serves as a comprehensive source for training and evaluating deep learning models.</a:t>
            </a:r>
            <a:endParaRPr sz="1200">
              <a:solidFill>
                <a:schemeClr val="dk1"/>
              </a:solidFill>
              <a:latin typeface="Times New Roman"/>
              <a:ea typeface="Times New Roman"/>
              <a:cs typeface="Times New Roman"/>
              <a:sym typeface="Times New Roman"/>
            </a:endParaRPr>
          </a:p>
          <a:p>
            <a:pPr indent="0" lvl="0" marL="0" rtl="0" algn="l">
              <a:spcBef>
                <a:spcPts val="1200"/>
              </a:spcBef>
              <a:spcAft>
                <a:spcPts val="0"/>
              </a:spcAft>
              <a:buClr>
                <a:schemeClr val="dk1"/>
              </a:buClr>
              <a:buSzPts val="1100"/>
              <a:buFont typeface="Arial"/>
              <a:buNone/>
            </a:pPr>
            <a:r>
              <a:rPr lang="en-GB" sz="1200">
                <a:solidFill>
                  <a:schemeClr val="dk1"/>
                </a:solidFill>
                <a:latin typeface="Times New Roman"/>
                <a:ea typeface="Times New Roman"/>
                <a:cs typeface="Times New Roman"/>
                <a:sym typeface="Times New Roman"/>
              </a:rPr>
              <a:t>METHODOLOGY: Conducting multi-task training on the Voxceleb2 dataset. Setting the intra-video sampling rate (σ) to 0.5. Using five quantitative metrics for evaluation: Frechet-inception distance (FID), structured similarity (SSIM), identity error (Eid), pose error (Epose), and expression error (Eexp).</a:t>
            </a:r>
            <a:endParaRPr sz="1200">
              <a:solidFill>
                <a:schemeClr val="dk1"/>
              </a:solidFill>
              <a:latin typeface="Times New Roman"/>
              <a:ea typeface="Times New Roman"/>
              <a:cs typeface="Times New Roman"/>
              <a:sym typeface="Times New Roman"/>
            </a:endParaRPr>
          </a:p>
          <a:p>
            <a:pPr indent="0" lvl="0" marL="0" rtl="0" algn="l">
              <a:spcBef>
                <a:spcPts val="1200"/>
              </a:spcBef>
              <a:spcAft>
                <a:spcPts val="0"/>
              </a:spcAft>
              <a:buClr>
                <a:schemeClr val="dk1"/>
              </a:buClr>
              <a:buSzPts val="1100"/>
              <a:buFont typeface="Arial"/>
              <a:buNone/>
            </a:pPr>
            <a:r>
              <a:rPr lang="en-GB" sz="1200">
                <a:solidFill>
                  <a:schemeClr val="dk1"/>
                </a:solidFill>
                <a:latin typeface="Times New Roman"/>
                <a:ea typeface="Times New Roman"/>
                <a:cs typeface="Times New Roman"/>
                <a:sym typeface="Times New Roman"/>
              </a:rPr>
              <a:t>RESULTS AND LIMITATIONS: Introduces UniFaceGAN, a unified framework for video portrait manipulation tasks. Dynamic Training Sample Selection enhances multi-task training. Novel 3D temporal loss ensures visually consistent synthesized videos. Region-Aware Conditional Normalization (RCN) layer improves facial feature blending. UniFaceGAN outperforms existing methods across tasks.</a:t>
            </a:r>
            <a:endParaRPr sz="1200">
              <a:solidFill>
                <a:schemeClr val="dk1"/>
              </a:solidFill>
              <a:latin typeface="Times New Roman"/>
              <a:ea typeface="Times New Roman"/>
              <a:cs typeface="Times New Roman"/>
              <a:sym typeface="Times New Roman"/>
            </a:endParaRPr>
          </a:p>
          <a:p>
            <a:pPr indent="0" lvl="0" marL="0" rtl="0" algn="l">
              <a:spcBef>
                <a:spcPts val="1200"/>
              </a:spcBef>
              <a:spcAft>
                <a:spcPts val="0"/>
              </a:spcAft>
              <a:buClr>
                <a:schemeClr val="dk1"/>
              </a:buClr>
              <a:buSzPts val="1100"/>
              <a:buFont typeface="Arial"/>
              <a:buNone/>
            </a:pPr>
            <a:r>
              <a:rPr lang="en-GB" sz="1200">
                <a:solidFill>
                  <a:schemeClr val="dk1"/>
                </a:solidFill>
                <a:latin typeface="Times New Roman"/>
                <a:ea typeface="Times New Roman"/>
                <a:cs typeface="Times New Roman"/>
                <a:sym typeface="Times New Roman"/>
              </a:rPr>
              <a:t>Limited exploration beyond the Voxceleb2 dataset. Complexity of proposed components may pose practical challenges.</a:t>
            </a:r>
            <a:endParaRPr sz="1200">
              <a:solidFill>
                <a:schemeClr val="dk1"/>
              </a:solidFill>
              <a:latin typeface="Times New Roman"/>
              <a:ea typeface="Times New Roman"/>
              <a:cs typeface="Times New Roman"/>
              <a:sym typeface="Times New Roman"/>
            </a:endParaRPr>
          </a:p>
          <a:p>
            <a:pPr indent="0" lvl="0" marL="0" rtl="0" algn="l">
              <a:spcBef>
                <a:spcPts val="1200"/>
              </a:spcBef>
              <a:spcAft>
                <a:spcPts val="0"/>
              </a:spcAft>
              <a:buClr>
                <a:schemeClr val="dk1"/>
              </a:buClr>
              <a:buSzPts val="1100"/>
              <a:buFont typeface="Arial"/>
              <a:buNone/>
            </a:pPr>
            <a:r>
              <a:t/>
            </a:r>
            <a:endParaRPr sz="1200">
              <a:solidFill>
                <a:schemeClr val="dk1"/>
              </a:solidFill>
              <a:latin typeface="Times New Roman"/>
              <a:ea typeface="Times New Roman"/>
              <a:cs typeface="Times New Roman"/>
              <a:sym typeface="Times New Roman"/>
            </a:endParaRPr>
          </a:p>
          <a:p>
            <a:pPr indent="0" lvl="0" marL="0" rtl="0" algn="l">
              <a:spcBef>
                <a:spcPts val="1200"/>
              </a:spcBef>
              <a:spcAft>
                <a:spcPts val="1200"/>
              </a:spcAft>
              <a:buNone/>
            </a:pPr>
            <a:r>
              <a:t/>
            </a:r>
            <a:endParaRPr sz="1200"/>
          </a:p>
        </p:txBody>
      </p:sp>
      <p:pic>
        <p:nvPicPr>
          <p:cNvPr id="91" name="Google Shape;91;p19"/>
          <p:cNvPicPr preferRelativeResize="0"/>
          <p:nvPr/>
        </p:nvPicPr>
        <p:blipFill>
          <a:blip r:embed="rId4">
            <a:alphaModFix/>
          </a:blip>
          <a:stretch>
            <a:fillRect/>
          </a:stretch>
        </p:blipFill>
        <p:spPr>
          <a:xfrm>
            <a:off x="625825" y="770475"/>
            <a:ext cx="7156475" cy="7821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DATASET</a:t>
            </a:r>
            <a:endParaRPr/>
          </a:p>
        </p:txBody>
      </p:sp>
      <p:sp>
        <p:nvSpPr>
          <p:cNvPr id="97" name="Google Shape;97;p2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lnSpc>
                <a:spcPct val="70000"/>
              </a:lnSpc>
              <a:spcBef>
                <a:spcPts val="1600"/>
              </a:spcBef>
              <a:spcAft>
                <a:spcPts val="0"/>
              </a:spcAft>
              <a:buClr>
                <a:schemeClr val="dk1"/>
              </a:buClr>
              <a:buSzPts val="1100"/>
              <a:buFont typeface="Arial"/>
              <a:buNone/>
            </a:pPr>
            <a:r>
              <a:rPr lang="en-GB" sz="2200">
                <a:solidFill>
                  <a:schemeClr val="dk1"/>
                </a:solidFill>
                <a:latin typeface="Times New Roman"/>
                <a:ea typeface="Times New Roman"/>
                <a:cs typeface="Times New Roman"/>
                <a:sym typeface="Times New Roman"/>
              </a:rPr>
              <a:t>The FG-NET(Face and Gesture Recognition Network) dataset is a publicly available dataset for age estimation and face recognition across ages. It consists of 1,002 images of 82 individuals with ages ranging from 2 to 69 years old.</a:t>
            </a:r>
            <a:endParaRPr sz="2200">
              <a:solidFill>
                <a:schemeClr val="dk1"/>
              </a:solidFill>
              <a:latin typeface="Times New Roman"/>
              <a:ea typeface="Times New Roman"/>
              <a:cs typeface="Times New Roman"/>
              <a:sym typeface="Times New Roman"/>
            </a:endParaRPr>
          </a:p>
          <a:p>
            <a:pPr indent="0" lvl="0" marL="0" rtl="0" algn="l">
              <a:lnSpc>
                <a:spcPct val="70000"/>
              </a:lnSpc>
              <a:spcBef>
                <a:spcPts val="1600"/>
              </a:spcBef>
              <a:spcAft>
                <a:spcPts val="0"/>
              </a:spcAft>
              <a:buClr>
                <a:schemeClr val="dk1"/>
              </a:buClr>
              <a:buSzPts val="1100"/>
              <a:buFont typeface="Arial"/>
              <a:buNone/>
            </a:pPr>
            <a:r>
              <a:rPr lang="en-GB" sz="2200">
                <a:solidFill>
                  <a:schemeClr val="dk1"/>
                </a:solidFill>
                <a:latin typeface="Times New Roman"/>
                <a:ea typeface="Times New Roman"/>
                <a:cs typeface="Times New Roman"/>
                <a:sym typeface="Times New Roman"/>
              </a:rPr>
              <a:t>An age gap of up to 45 years for some individuals. Facial landmark annotations for each image (68 points). It is often used for face verification across large age gaps. The dataset contains images ranging from child/young to adult/old.</a:t>
            </a:r>
            <a:endParaRPr sz="2200">
              <a:solidFill>
                <a:schemeClr val="dk1"/>
              </a:solidFill>
              <a:latin typeface="Times New Roman"/>
              <a:ea typeface="Times New Roman"/>
              <a:cs typeface="Times New Roman"/>
              <a:sym typeface="Times New Roman"/>
            </a:endParaRPr>
          </a:p>
          <a:p>
            <a:pPr indent="0" lvl="0" marL="0" rtl="0" algn="l">
              <a:lnSpc>
                <a:spcPct val="95000"/>
              </a:lnSpc>
              <a:spcBef>
                <a:spcPts val="0"/>
              </a:spcBef>
              <a:spcAft>
                <a:spcPts val="1200"/>
              </a:spcAft>
              <a:buNone/>
            </a:pPr>
            <a:r>
              <a:t/>
            </a:r>
            <a:endParaRPr sz="22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GB" sz="2820"/>
              <a:t>EDA</a:t>
            </a:r>
            <a:endParaRPr sz="2820"/>
          </a:p>
        </p:txBody>
      </p:sp>
      <p:sp>
        <p:nvSpPr>
          <p:cNvPr id="103" name="Google Shape;103;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a:solidFill>
                  <a:schemeClr val="dk1"/>
                </a:solidFill>
              </a:rPr>
              <a:t>Sample image with landmark points</a:t>
            </a:r>
            <a:endParaRPr>
              <a:solidFill>
                <a:schemeClr val="dk1"/>
              </a:solidFill>
            </a:endParaRPr>
          </a:p>
        </p:txBody>
      </p:sp>
      <p:pic>
        <p:nvPicPr>
          <p:cNvPr id="104" name="Google Shape;104;p21"/>
          <p:cNvPicPr preferRelativeResize="0"/>
          <p:nvPr/>
        </p:nvPicPr>
        <p:blipFill>
          <a:blip r:embed="rId3">
            <a:alphaModFix/>
          </a:blip>
          <a:stretch>
            <a:fillRect/>
          </a:stretch>
        </p:blipFill>
        <p:spPr>
          <a:xfrm>
            <a:off x="4271300" y="1152475"/>
            <a:ext cx="2854206" cy="341639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